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29"/>
  </p:notesMasterIdLst>
  <p:sldIdLst>
    <p:sldId id="285" r:id="rId5"/>
    <p:sldId id="407" r:id="rId6"/>
    <p:sldId id="390" r:id="rId7"/>
    <p:sldId id="402" r:id="rId8"/>
    <p:sldId id="423" r:id="rId9"/>
    <p:sldId id="409" r:id="rId10"/>
    <p:sldId id="404" r:id="rId11"/>
    <p:sldId id="405" r:id="rId12"/>
    <p:sldId id="406" r:id="rId13"/>
    <p:sldId id="410" r:id="rId14"/>
    <p:sldId id="408" r:id="rId15"/>
    <p:sldId id="411" r:id="rId16"/>
    <p:sldId id="412" r:id="rId17"/>
    <p:sldId id="413" r:id="rId18"/>
    <p:sldId id="416" r:id="rId19"/>
    <p:sldId id="418" r:id="rId20"/>
    <p:sldId id="417" r:id="rId21"/>
    <p:sldId id="414" r:id="rId22"/>
    <p:sldId id="422" r:id="rId23"/>
    <p:sldId id="341" r:id="rId24"/>
    <p:sldId id="343" r:id="rId25"/>
    <p:sldId id="337" r:id="rId26"/>
    <p:sldId id="338" r:id="rId27"/>
    <p:sldId id="353"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MOU" lastIdx="4"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C383"/>
    <a:srgbClr val="C4E1EF"/>
    <a:srgbClr val="8C0000"/>
    <a:srgbClr val="FF7500"/>
    <a:srgbClr val="FF8B00"/>
    <a:srgbClr val="97FF01"/>
    <a:srgbClr val="FB5901"/>
    <a:srgbClr val="00FF92"/>
    <a:srgbClr val="FFEE00"/>
    <a:srgbClr val="01A1F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91" autoAdjust="0"/>
    <p:restoredTop sz="72332" autoAdjust="0"/>
  </p:normalViewPr>
  <p:slideViewPr>
    <p:cSldViewPr snapToGrid="0" showGuides="1">
      <p:cViewPr varScale="1">
        <p:scale>
          <a:sx n="124" d="100"/>
          <a:sy n="124" d="100"/>
        </p:scale>
        <p:origin x="1760" y="168"/>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10/24/19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xnet.incubator.apache.org/tutorials/python/kvstore.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906028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714264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3664252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MXNet</a:t>
                </a:r>
                <a:r>
                  <a:rPr lang="en-US" dirty="0"/>
                  <a:t> as </a:t>
                </a:r>
                <a:r>
                  <a:rPr lang="en-US" dirty="0" err="1"/>
                  <a:t>Keras</a:t>
                </a:r>
                <a:r>
                  <a:rPr lang="en-US" dirty="0"/>
                  <a:t> backend. You can just use your </a:t>
                </a:r>
                <a:r>
                  <a:rPr lang="en-US" dirty="0" err="1"/>
                  <a:t>Keras</a:t>
                </a:r>
                <a:r>
                  <a:rPr lang="en-US" dirty="0"/>
                  <a:t> models and run them with </a:t>
                </a:r>
                <a:r>
                  <a:rPr lang="en-US" dirty="0" err="1"/>
                  <a:t>MXNet</a:t>
                </a:r>
                <a:r>
                  <a:rPr lang="en-US" dirty="0"/>
                  <a:t> backend and profit from performance speedups. </a:t>
                </a:r>
              </a:p>
              <a:p>
                <a:pPr marL="171450" indent="-171450">
                  <a:buFont typeface="Arial" panose="020B0604020202020204" pitchFamily="34" charset="0"/>
                  <a:buChar char="•"/>
                </a:pPr>
                <a:r>
                  <a:rPr lang="en-US" dirty="0" err="1"/>
                  <a:t>GluonCV</a:t>
                </a:r>
                <a:r>
                  <a:rPr lang="en-US" dirty="0"/>
                  <a:t>: Deep Learning Toolkit for Computer Vision.  Training scripts that reproduce state of the art results. Large set of pretrained models. Can use it for transfer learning.</a:t>
                </a:r>
              </a:p>
              <a:p>
                <a:pPr marL="171450" indent="-171450">
                  <a:buFont typeface="Arial" panose="020B0604020202020204" pitchFamily="34" charset="0"/>
                  <a:buChar char="•"/>
                </a:pPr>
                <a:r>
                  <a:rPr lang="en-US" dirty="0" err="1"/>
                  <a:t>GluonNLP</a:t>
                </a:r>
                <a:r>
                  <a:rPr lang="en-US" dirty="0"/>
                  <a:t>: Deep Learning Toolkit for NLP.  Pretrained models such as embeddings. These toolkits allow that you </a:t>
                </a:r>
                <a:r>
                  <a:rPr lang="en-US" dirty="0" err="1"/>
                  <a:t>dont</a:t>
                </a:r>
                <a:r>
                  <a:rPr lang="en-US" dirty="0"/>
                  <a:t> have to start from scratch.</a:t>
                </a:r>
              </a:p>
              <a:p>
                <a:pPr marL="171450" indent="-171450">
                  <a:buFont typeface="Arial" panose="020B0604020202020204" pitchFamily="34" charset="0"/>
                  <a:buChar char="•"/>
                </a:pPr>
                <a:r>
                  <a:rPr lang="en-US" dirty="0" err="1"/>
                  <a:t>TensoRT</a:t>
                </a:r>
                <a:r>
                  <a:rPr lang="en-US" dirty="0"/>
                  <a:t>: </a:t>
                </a:r>
              </a:p>
              <a:p>
                <a:pPr marL="628650" lvl="1" indent="-171450">
                  <a:buFont typeface="Arial" panose="020B0604020202020204" pitchFamily="34" charset="0"/>
                  <a:buChar char="•"/>
                </a:pPr>
                <a:r>
                  <a:rPr lang="en-US" dirty="0"/>
                  <a:t>Nvidia platform that comes with </a:t>
                </a:r>
                <a:r>
                  <a:rPr lang="en-US" sz="1200" b="0" i="0" kern="1200" dirty="0">
                    <a:solidFill>
                      <a:schemeClr val="tx1"/>
                    </a:solidFill>
                    <a:effectLst/>
                    <a:latin typeface="Amazon Ember Regular" charset="0"/>
                    <a:ea typeface="+mn-ea"/>
                    <a:cs typeface="+mn-cs"/>
                  </a:rPr>
                  <a:t>deep learning inference optimizer and runtime that delivers low latency and high-throughput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High-performance deep learning inference.</a:t>
                </a:r>
              </a:p>
              <a:p>
                <a:pPr marL="628650" lvl="1" indent="-171450">
                  <a:buFont typeface="Arial" panose="020B0604020202020204" pitchFamily="34" charset="0"/>
                  <a:buChar char="•"/>
                </a:pPr>
                <a:r>
                  <a:rPr lang="en-US" dirty="0"/>
                  <a:t>Layer and Tensor fusion</a:t>
                </a:r>
              </a:p>
              <a:p>
                <a:pPr marL="628650" lvl="1" indent="-171450">
                  <a:buFont typeface="Arial" panose="020B0604020202020204" pitchFamily="34" charset="0"/>
                  <a:buChar char="•"/>
                </a:pPr>
                <a:r>
                  <a:rPr lang="en-US" dirty="0"/>
                  <a:t>Precision calibration: int8 fp16 </a:t>
                </a:r>
                <a:r>
                  <a:rPr lang="en-US" dirty="0" err="1"/>
                  <a:t>optizimiations</a:t>
                </a:r>
                <a:endParaRPr lang="en-US" dirty="0"/>
              </a:p>
              <a:p>
                <a:pPr marL="171450" indent="-171450">
                  <a:buFont typeface="Arial" panose="020B0604020202020204" pitchFamily="34" charset="0"/>
                  <a:buChar char="•"/>
                </a:pPr>
                <a:r>
                  <a:rPr lang="en-US" dirty="0"/>
                  <a:t>TVM: Model compiler. You tell It what hardware you have and it will compile your model to run on the most optimal way on this specific hardware. Hardware such as Raspberry Pi etc. </a:t>
                </a:r>
                <a:r>
                  <a:rPr lang="en-US" dirty="0">
                    <a:sym typeface="Wingdings" pitchFamily="2" charset="2"/>
                  </a:rPr>
                  <a:t> hardware </a:t>
                </a:r>
                <a:r>
                  <a:rPr lang="en-US" dirty="0" err="1">
                    <a:sym typeface="Wingdings" pitchFamily="2" charset="2"/>
                  </a:rPr>
                  <a:t>portabaility</a:t>
                </a:r>
                <a:r>
                  <a:rPr lang="en-US" dirty="0">
                    <a:sym typeface="Wingdings" pitchFamily="2" charset="2"/>
                  </a:rPr>
                  <a:t>. </a:t>
                </a:r>
              </a:p>
              <a:p>
                <a:pPr marL="171450" indent="-171450">
                  <a:buFont typeface="Arial" panose="020B0604020202020204" pitchFamily="34" charset="0"/>
                  <a:buChar char="•"/>
                </a:pPr>
                <a:r>
                  <a:rPr lang="en-US" dirty="0">
                    <a:sym typeface="Wingdings" pitchFamily="2" charset="2"/>
                  </a:rPr>
                  <a:t>ONNX: Open Neural Network Exchange Train a model in </a:t>
                </a:r>
                <a:r>
                  <a:rPr lang="en-US" dirty="0" err="1">
                    <a:sym typeface="Wingdings" pitchFamily="2" charset="2"/>
                  </a:rPr>
                  <a:t>Pytorch</a:t>
                </a:r>
                <a:r>
                  <a:rPr lang="en-US" dirty="0">
                    <a:sym typeface="Wingdings" pitchFamily="2" charset="2"/>
                  </a:rPr>
                  <a:t> and execute inference in </a:t>
                </a:r>
                <a:r>
                  <a:rPr lang="en-US" dirty="0" err="1">
                    <a:sym typeface="Wingdings" pitchFamily="2" charset="2"/>
                  </a:rPr>
                  <a:t>MXNet</a:t>
                </a:r>
                <a:r>
                  <a:rPr lang="en-US" dirty="0">
                    <a:sym typeface="Wingdings" pitchFamily="2" charset="2"/>
                  </a:rPr>
                  <a:t>. A format that was introduced by Facebook and Microsoft. This format makes life of machine learning researchers much easier. They are not forced to implement their entire pipeline in one framework of choice. But can for instance choose their most favorite framework for researching new models and a use a different framework for productions system when speed matters.</a:t>
                </a:r>
                <a:endParaRPr lang="en-US" dirty="0"/>
              </a:p>
              <a:p>
                <a:r>
                  <a:rPr lang="en-US" dirty="0"/>
                  <a:t> </a:t>
                </a:r>
              </a:p>
              <a:p>
                <a:endParaRPr lang="en-US" dirty="0"/>
              </a:p>
              <a:p>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3840477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nodes of the graph are executed as the Python code executes.</a:t>
                </a:r>
              </a:p>
              <a:p>
                <a:r>
                  <a:rPr lang="en-US" dirty="0"/>
                  <a:t>Hybrid:</a:t>
                </a:r>
              </a:p>
              <a:p>
                <a:r>
                  <a:rPr lang="en-US" dirty="0"/>
                  <a:t>You don’t need to decide for one or the other. You can just implement imperative and hybridize the network afterwards</a:t>
                </a:r>
              </a:p>
              <a:p>
                <a:endParaRPr lang="en-US" dirty="0"/>
              </a:p>
              <a:p>
                <a:r>
                  <a:rPr lang="en-US" dirty="0" err="1"/>
                  <a:t>Debuggable</a:t>
                </a:r>
                <a:r>
                  <a:rPr lang="en-US" dirty="0"/>
                  <a:t>: Gluon API every execution comes back to Python and you can plug in a debugger to check shape of tensors, values of the gradients, heatmaps of gradient updates.</a:t>
                </a:r>
              </a:p>
              <a:p>
                <a:endParaRPr lang="en-US" dirty="0"/>
              </a:p>
              <a:p>
                <a:r>
                  <a:rPr lang="en-US" dirty="0"/>
                  <a:t>Flexible: combines imperative and symbolic</a:t>
                </a:r>
              </a:p>
              <a:p>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147361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 deep Learning model is a computational graph where you define a series of computations and operations and pass data through it.</a:t>
                </a:r>
              </a:p>
              <a:p>
                <a:endParaRPr lang="en-US" dirty="0"/>
              </a:p>
              <a:p>
                <a:r>
                  <a:rPr lang="en-US" dirty="0"/>
                  <a:t>2 approaches to build computational graph: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Symbolic: Define variables, computations. One this is defined, you would compile the model into an IR that defines the links between all the tensors in every step of the operation.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Engine takes care of building the graph and optimizing it. For instance the engine can check how to reuse memory, which operators to fuse. It can do a proper graph </a:t>
                </a:r>
                <a:r>
                  <a:rPr lang="en-US" dirty="0" err="1"/>
                  <a:t>optimiztions</a:t>
                </a:r>
                <a:r>
                  <a:rPr lang="en-US" dirty="0"/>
                  <a:t>. Difficult to debug because of lazy evaluation: until we execute the graph we don’t know what will happen. It build first the graph, and then binds the data.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E.g. loss is not converging, tensor shape mismatch -&gt; very little visibility of what is happening, blindly debug the code, no insight because lazy evaluation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That’s how </a:t>
                </a:r>
                <a:r>
                  <a:rPr lang="en-US" dirty="0" err="1"/>
                  <a:t>Caffee</a:t>
                </a:r>
                <a:r>
                  <a:rPr lang="en-US" dirty="0"/>
                  <a:t>, </a:t>
                </a:r>
                <a:r>
                  <a:rPr lang="en-US" dirty="0" err="1"/>
                  <a:t>Tensorflow</a:t>
                </a:r>
                <a:r>
                  <a:rPr lang="en-US" dirty="0"/>
                  <a:t> worked. </a:t>
                </a:r>
                <a:r>
                  <a:rPr lang="en-US" dirty="0" err="1"/>
                  <a:t>Keras</a:t>
                </a:r>
                <a:r>
                  <a:rPr lang="en-US" dirty="0"/>
                  <a:t> example. Compile-&gt;, fit</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Imperative programming: straightforward and flexible. It is hard to optimize.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Mixed programming combines advantages of both worlds. </a:t>
                </a:r>
              </a:p>
              <a:p>
                <a:r>
                  <a:rPr lang="en-US" dirty="0"/>
                  <a:t>Take advantage of language native features such as loops, conditions and debugger. Execution is driven by the host language. Definition step is the same like the symbolic one. </a:t>
                </a:r>
              </a:p>
              <a:p>
                <a:r>
                  <a:rPr lang="en-US" dirty="0"/>
                  <a:t>You don’t give a bunch of data and then call fit. You go through every epoch and each epoch we pass batches of data, get the loss, do the backward propagation of the gradients and update parameters with respect to the loss. </a:t>
                </a:r>
              </a:p>
              <a:p>
                <a:endParaRPr lang="en-US" dirty="0"/>
              </a:p>
              <a:p>
                <a:r>
                  <a:rPr lang="en-US" dirty="0"/>
                  <a:t>Fast to prototype. You don’t have to develop the full network and once call fit figure out why it crashed.</a:t>
                </a:r>
              </a:p>
              <a:p>
                <a:endParaRPr lang="en-US" dirty="0"/>
              </a:p>
              <a:p>
                <a:endParaRPr lang="en-US" dirty="0"/>
              </a:p>
              <a:p>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1646373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When you are ready, you debugged the model, it is training well, you can start recording: during first batch it is recorded what is happening, each operation is recorded in a symbolic form. Second batch is using the cached operators.</a:t>
                </a:r>
              </a:p>
              <a:p>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1900206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How does </a:t>
                </a:r>
                <a:r>
                  <a:rPr lang="en-US" dirty="0" err="1"/>
                  <a:t>MXNet</a:t>
                </a:r>
                <a:r>
                  <a:rPr lang="en-US" dirty="0"/>
                  <a:t> achieve high scalability: engine is running asynchronously. You just call operators which gets pushed to a multithreaded engine. Engine will perform optimizations. </a:t>
                </a:r>
              </a:p>
              <a:p>
                <a:r>
                  <a:rPr lang="en-US" dirty="0"/>
                  <a:t>The runtime dependency engine analyzes the dependencies in computation processes and parallelizes the computations that are not dependent. On top of runtime dependency engine, </a:t>
                </a:r>
                <a:r>
                  <a:rPr lang="en-US" dirty="0" err="1"/>
                  <a:t>MXNet</a:t>
                </a:r>
                <a:r>
                  <a:rPr lang="en-US" dirty="0"/>
                  <a:t> has a middle layer for graph and memory optimization</a:t>
                </a:r>
              </a:p>
              <a:p>
                <a:endParaRPr lang="en-US" dirty="0"/>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users can perform any operations they define and the engine should be able to also handle custom operations </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It should not be restricted in what type of objects it can schedule.</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We should be able to schedule dependencies on GPU and CPU memory.</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We should be able to track dependencies on the random number generator, etc.</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The engine should not allocate resources. It should only track dependencies. Users can allocate their own memory, PRNG, etc.</a:t>
                </a:r>
              </a:p>
              <a:p>
                <a:endParaRPr lang="en-US" dirty="0"/>
              </a:p>
              <a:p>
                <a:endParaRPr lang="en-US" dirty="0"/>
              </a:p>
              <a:p>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3854026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i="0" kern="1200" dirty="0" err="1">
                    <a:solidFill>
                      <a:schemeClr val="tx1"/>
                    </a:solidFill>
                    <a:effectLst/>
                    <a:latin typeface="Amazon Ember Regular" charset="0"/>
                    <a:ea typeface="+mn-ea"/>
                    <a:cs typeface="+mn-cs"/>
                  </a:rPr>
                  <a:t>Multihost</a:t>
                </a:r>
                <a:r>
                  <a:rPr lang="en-US" sz="1200" b="0" i="0" kern="1200" dirty="0">
                    <a:solidFill>
                      <a:schemeClr val="tx1"/>
                    </a:solidFill>
                    <a:effectLst/>
                    <a:latin typeface="Amazon Ember Regular" charset="0"/>
                    <a:ea typeface="+mn-ea"/>
                    <a:cs typeface="+mn-cs"/>
                  </a:rPr>
                  <a:t> distributed training involves working with three different types of processes - worker, parameter server and scheduler.</a:t>
                </a:r>
              </a:p>
              <a:p>
                <a:endParaRPr lang="en-US" sz="1200" b="0" i="0" kern="1200" dirty="0">
                  <a:solidFill>
                    <a:schemeClr val="tx1"/>
                  </a:solidFill>
                  <a:effectLst/>
                  <a:latin typeface="Amazon Ember Regular" charset="0"/>
                  <a:ea typeface="+mn-ea"/>
                  <a:cs typeface="+mn-cs"/>
                </a:endParaRPr>
              </a:p>
              <a:p>
                <a:r>
                  <a:rPr lang="en-US" sz="1200" b="1" i="0" kern="1200" dirty="0">
                    <a:solidFill>
                      <a:schemeClr val="tx1"/>
                    </a:solidFill>
                    <a:effectLst/>
                    <a:latin typeface="Amazon Ember Regular" charset="0"/>
                    <a:ea typeface="+mn-ea"/>
                    <a:cs typeface="+mn-cs"/>
                  </a:rPr>
                  <a:t>Parameter Server:</a:t>
                </a:r>
              </a:p>
              <a:p>
                <a:r>
                  <a:rPr lang="en-US" sz="1200" b="0" i="0" kern="1200" dirty="0">
                    <a:solidFill>
                      <a:schemeClr val="tx1"/>
                    </a:solidFill>
                    <a:effectLst/>
                    <a:latin typeface="Amazon Ember Regular" charset="0"/>
                    <a:ea typeface="+mn-ea"/>
                    <a:cs typeface="+mn-cs"/>
                  </a:rPr>
                  <a:t>Parameters need to be shared with all hosts. Parameters are split across multiple host and there is a a parameter server in each host that stores a subset of parameters.  At the end of every iteration, each host communicates with every other host to update all parameters of the model.</a:t>
                </a:r>
              </a:p>
              <a:p>
                <a:endParaRPr lang="en-US" dirty="0"/>
              </a:p>
              <a:p>
                <a:r>
                  <a:rPr lang="en-US" sz="1200" b="1" i="0" kern="1200" dirty="0">
                    <a:solidFill>
                      <a:schemeClr val="tx1"/>
                    </a:solidFill>
                    <a:effectLst/>
                    <a:latin typeface="Amazon Ember Regular" charset="0"/>
                    <a:ea typeface="+mn-ea"/>
                    <a:cs typeface="+mn-cs"/>
                  </a:rPr>
                  <a:t>Worker:</a:t>
                </a:r>
              </a:p>
              <a:p>
                <a:r>
                  <a:rPr lang="en-US" sz="1200" b="0" i="0" kern="1200" dirty="0">
                    <a:solidFill>
                      <a:schemeClr val="tx1"/>
                    </a:solidFill>
                    <a:effectLst/>
                    <a:latin typeface="Amazon Ember Regular" charset="0"/>
                    <a:ea typeface="+mn-ea"/>
                    <a:cs typeface="+mn-cs"/>
                  </a:rPr>
                  <a:t>Each host has a worker process which in each iteration fetches a batch of data, runs forward and backward pass on all GPUs in the host, computes the parameter updates and sends those updates to the parameter servers in each host. Since we have multiple workers to train the model, each worker only needs to process 1/N part of the training data where N is the number of workers.</a:t>
                </a:r>
              </a:p>
              <a:p>
                <a:endParaRPr lang="en-US" sz="1200" b="0" i="0" kern="1200" dirty="0">
                  <a:solidFill>
                    <a:schemeClr val="tx1"/>
                  </a:solidFill>
                  <a:effectLst/>
                  <a:latin typeface="Amazon Ember Regular" charset="0"/>
                  <a:ea typeface="+mn-ea"/>
                  <a:cs typeface="+mn-cs"/>
                </a:endParaRPr>
              </a:p>
              <a:p>
                <a:r>
                  <a:rPr lang="en-US" sz="1200" b="1" i="0" kern="1200" dirty="0">
                    <a:solidFill>
                      <a:schemeClr val="tx1"/>
                    </a:solidFill>
                    <a:effectLst/>
                    <a:latin typeface="Amazon Ember Regular" charset="0"/>
                    <a:ea typeface="+mn-ea"/>
                    <a:cs typeface="+mn-cs"/>
                  </a:rPr>
                  <a:t>Scheduler:</a:t>
                </a:r>
              </a:p>
              <a:p>
                <a:r>
                  <a:rPr lang="en-US" sz="1200" b="0" i="0" kern="1200" dirty="0">
                    <a:solidFill>
                      <a:schemeClr val="tx1"/>
                    </a:solidFill>
                    <a:effectLst/>
                    <a:latin typeface="Amazon Ember Regular" charset="0"/>
                    <a:ea typeface="+mn-ea"/>
                    <a:cs typeface="+mn-cs"/>
                  </a:rPr>
                  <a:t>Scheduler is responsible for scheduling the workers and parameter servers. There is only one scheduler in the entire cluster.</a:t>
                </a:r>
              </a:p>
              <a:p>
                <a:endParaRPr lang="en-US" sz="1200" b="0" i="0" kern="1200" dirty="0">
                  <a:solidFill>
                    <a:schemeClr val="tx1"/>
                  </a:solidFill>
                  <a:effectLst/>
                  <a:latin typeface="Amazon Ember Regular" charset="0"/>
                  <a:ea typeface="+mn-ea"/>
                  <a:cs typeface="+mn-cs"/>
                </a:endParaRPr>
              </a:p>
              <a:p>
                <a:r>
                  <a:rPr lang="en-US" sz="1200" b="1" i="0" kern="1200" dirty="0">
                    <a:solidFill>
                      <a:schemeClr val="tx1"/>
                    </a:solidFill>
                    <a:effectLst/>
                    <a:latin typeface="Amazon Ember Regular" charset="0"/>
                    <a:ea typeface="+mn-ea"/>
                    <a:cs typeface="+mn-cs"/>
                  </a:rPr>
                  <a:t>KV-Store</a:t>
                </a:r>
                <a:r>
                  <a:rPr lang="en-US" sz="1200" b="0" i="0" kern="1200" dirty="0">
                    <a:solidFill>
                      <a:schemeClr val="tx1"/>
                    </a:solidFill>
                    <a:effectLst/>
                    <a:latin typeface="Amazon Ember Regular" charset="0"/>
                    <a:ea typeface="+mn-ea"/>
                    <a:cs typeface="+mn-cs"/>
                  </a:rPr>
                  <a:t>:</a:t>
                </a:r>
              </a:p>
              <a:p>
                <a:r>
                  <a:rPr lang="en-US" sz="1200" b="0" i="0" kern="1200" dirty="0">
                    <a:solidFill>
                      <a:schemeClr val="tx1"/>
                    </a:solidFill>
                    <a:effectLst/>
                    <a:latin typeface="Amazon Ember Regular" charset="0"/>
                    <a:ea typeface="+mn-ea"/>
                    <a:cs typeface="+mn-cs"/>
                  </a:rPr>
                  <a:t>Like mentioned above, in distributed training, parameters are split into N parts and distributed across N hosts. This is done automatically by the </a:t>
                </a:r>
                <a:r>
                  <a:rPr lang="en-US" sz="1200" b="0" i="0" u="none" strike="noStrike" kern="1200" dirty="0">
                    <a:solidFill>
                      <a:schemeClr val="tx1"/>
                    </a:solidFill>
                    <a:effectLst/>
                    <a:latin typeface="Amazon Ember Regular" charset="0"/>
                    <a:ea typeface="+mn-ea"/>
                    <a:cs typeface="+mn-cs"/>
                    <a:hlinkClick r:id="rId3"/>
                  </a:rPr>
                  <a:t>distributed key-value store</a:t>
                </a:r>
                <a:r>
                  <a:rPr lang="en-US" sz="1200" b="0" i="0" kern="1200" dirty="0">
                    <a:solidFill>
                      <a:schemeClr val="tx1"/>
                    </a:solidFill>
                    <a:effectLst/>
                    <a:latin typeface="Amazon Ember Regular" charset="0"/>
                    <a:ea typeface="+mn-ea"/>
                    <a:cs typeface="+mn-cs"/>
                  </a:rPr>
                  <a:t>. User only needs to create the distributed </a:t>
                </a:r>
                <a:r>
                  <a:rPr lang="en-US" sz="1200" b="0" i="0" kern="1200" dirty="0" err="1">
                    <a:solidFill>
                      <a:schemeClr val="tx1"/>
                    </a:solidFill>
                    <a:effectLst/>
                    <a:latin typeface="Amazon Ember Regular" charset="0"/>
                    <a:ea typeface="+mn-ea"/>
                    <a:cs typeface="+mn-cs"/>
                  </a:rPr>
                  <a:t>kv</a:t>
                </a:r>
                <a:r>
                  <a:rPr lang="en-US" sz="1200" b="0" i="0" kern="1200" dirty="0">
                    <a:solidFill>
                      <a:schemeClr val="tx1"/>
                    </a:solidFill>
                    <a:effectLst/>
                    <a:latin typeface="Amazon Ember Regular" charset="0"/>
                    <a:ea typeface="+mn-ea"/>
                    <a:cs typeface="+mn-cs"/>
                  </a:rPr>
                  <a:t> store and ask the </a:t>
                </a:r>
                <a:r>
                  <a:rPr lang="en-US" dirty="0"/>
                  <a:t>Trainer</a:t>
                </a:r>
                <a:r>
                  <a:rPr lang="en-US" sz="1200" b="0" i="0" kern="1200" dirty="0">
                    <a:solidFill>
                      <a:schemeClr val="tx1"/>
                    </a:solidFill>
                    <a:effectLst/>
                    <a:latin typeface="Amazon Ember Regular" charset="0"/>
                    <a:ea typeface="+mn-ea"/>
                    <a:cs typeface="+mn-cs"/>
                  </a:rPr>
                  <a:t> to use the created store.</a:t>
                </a:r>
              </a:p>
              <a:p>
                <a:endParaRPr lang="en-US" sz="1200" b="0" i="0" kern="1200" dirty="0">
                  <a:solidFill>
                    <a:schemeClr val="tx1"/>
                  </a:solidFill>
                  <a:effectLst/>
                  <a:latin typeface="Amazon Ember Regular" charset="0"/>
                  <a:ea typeface="+mn-ea"/>
                  <a:cs typeface="+mn-cs"/>
                </a:endParaRPr>
              </a:p>
              <a:p>
                <a:endParaRPr lang="en-US" dirty="0"/>
              </a:p>
              <a:p>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3472415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2572375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3393401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57175">
              <a:lnSpc>
                <a:spcPct val="150000"/>
              </a:lnSpc>
              <a:buFont typeface="Arial" panose="020B0604020202020204" pitchFamily="34" charset="0"/>
              <a:buChar char="•"/>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When you look at tech publications and when you experiment yourself with actual data, you figure out that deep learning is well suited for a variety of tasks, in particular tasks that involve large datasets of high dimensionality data with abstract features.</a:t>
            </a:r>
          </a:p>
          <a:p>
            <a:pPr indent="-257175">
              <a:lnSpc>
                <a:spcPct val="150000"/>
              </a:lnSpc>
              <a:buFont typeface="Arial" panose="020B0604020202020204" pitchFamily="34" charset="0"/>
              <a:buChar char="•"/>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If you are working on such use cases today – computer vision, recommender systems, speech and language processing, multi-dimensional timeseries, you should consider trying deep learning approaches</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40422500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4183622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www.reddit.com</a:t>
            </a:r>
            <a:r>
              <a:rPr lang="en-US" dirty="0"/>
              <a:t>/r/</a:t>
            </a:r>
            <a:r>
              <a:rPr lang="en-US" dirty="0" err="1"/>
              <a:t>mxnet</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2728653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3404039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1409978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Very efficient library. It works equally well in very large environments: cloud based environment, where it nearly scales linearly to hundreds of GPUs, but it can also run on edge devices where we have resource constraints. We can develop highly efficient models for mobile and IoT devices. For instance Resnet 1024 layer network is roughly 4GB and you can run </a:t>
                </a:r>
                <a:r>
                  <a:rPr lang="en-US" dirty="0" err="1"/>
                  <a:t>MXNet</a:t>
                </a:r>
                <a:r>
                  <a:rPr lang="en-US" dirty="0"/>
                  <a:t> on a Raspberry Pi. </a:t>
                </a:r>
              </a:p>
              <a:p>
                <a:r>
                  <a:rPr lang="en-US" dirty="0"/>
                  <a:t>Conservative memory usage and very fast.</a:t>
                </a:r>
              </a:p>
              <a:p>
                <a:endParaRPr lang="en-US" dirty="0"/>
              </a:p>
              <a:p>
                <a:r>
                  <a:rPr lang="en-US" dirty="0"/>
                  <a:t>It provides a hybrid programming model which allows us to have fast efficient models that can easy be debugged.</a:t>
                </a:r>
              </a:p>
              <a:p>
                <a:r>
                  <a:rPr lang="en-US" dirty="0"/>
                  <a:t>. </a:t>
                </a:r>
              </a:p>
              <a:p>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481360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Very efficient library. It works equally well in very large environments: cloud based environment, where it nearly scales linearly to hundreds of GPUs, but it can also run on edge devices where we have resource constraints. We can develop highly efficient models for mobile and IoT devices. For instance Resnet 1024 layer network is roughly 4GB and you can run </a:t>
                </a:r>
                <a:r>
                  <a:rPr lang="en-US" dirty="0" err="1"/>
                  <a:t>MXNet</a:t>
                </a:r>
                <a:r>
                  <a:rPr lang="en-US" dirty="0"/>
                  <a:t> on a Raspberry Pi. </a:t>
                </a:r>
              </a:p>
              <a:p>
                <a:r>
                  <a:rPr lang="en-US" dirty="0"/>
                  <a:t>Conservative memory usage and very fast.</a:t>
                </a:r>
              </a:p>
              <a:p>
                <a:endParaRPr lang="en-US" dirty="0"/>
              </a:p>
              <a:p>
                <a:r>
                  <a:rPr lang="en-US" dirty="0"/>
                  <a:t>It provides a hybrid programming model which allows us to have fast efficient models that can easy be debugged.</a:t>
                </a:r>
              </a:p>
              <a:p>
                <a:r>
                  <a:rPr lang="en-US" dirty="0"/>
                  <a:t>. </a:t>
                </a:r>
              </a:p>
              <a:p>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2170971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257996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DMLC is the Distributed machine Learning common Initiative. Machine learning and data-driven approaches are becoming very important in many areas. It is increasing important to make </a:t>
                </a:r>
                <a:r>
                  <a:rPr lang="en-US" b="1" dirty="0"/>
                  <a:t>scalable machine learning solutions. </a:t>
                </a:r>
                <a:r>
                  <a:rPr lang="en-US" dirty="0"/>
                  <a:t>So at the University of Washington they created this joint effort, where multiple </a:t>
                </a:r>
                <a:r>
                  <a:rPr lang="en-US" dirty="0" err="1"/>
                  <a:t>univeristies</a:t>
                </a:r>
                <a:r>
                  <a:rPr lang="en-US" dirty="0"/>
                  <a:t> like Stanford and New York University would collaborate on Projects together to build scalable machine learning tools. Some of the famous ones are </a:t>
                </a:r>
                <a:r>
                  <a:rPr lang="en-US" dirty="0" err="1"/>
                  <a:t>MXNet</a:t>
                </a:r>
                <a:r>
                  <a:rPr lang="en-US" dirty="0"/>
                  <a:t>, </a:t>
                </a:r>
                <a:r>
                  <a:rPr lang="en-US" dirty="0" err="1"/>
                  <a:t>MinPy</a:t>
                </a:r>
                <a:r>
                  <a:rPr lang="en-US" dirty="0"/>
                  <a:t> and </a:t>
                </a:r>
                <a:r>
                  <a:rPr lang="en-US" dirty="0" err="1"/>
                  <a:t>XGBoost</a:t>
                </a:r>
                <a:r>
                  <a:rPr lang="en-US" dirty="0"/>
                  <a:t>. </a:t>
                </a:r>
                <a:r>
                  <a:rPr lang="en-US" dirty="0" err="1"/>
                  <a:t>MinPy</a:t>
                </a:r>
                <a:r>
                  <a:rPr lang="en-US" dirty="0"/>
                  <a:t> is a </a:t>
                </a:r>
                <a:r>
                  <a:rPr lang="en-US" dirty="0" err="1"/>
                  <a:t>Numpy</a:t>
                </a:r>
                <a:r>
                  <a:rPr lang="en-US" dirty="0"/>
                  <a:t> interface that allows to perform computations on either CPU or GPU and it is used in </a:t>
                </a:r>
                <a:r>
                  <a:rPr lang="en-US" dirty="0" err="1"/>
                  <a:t>MXNet</a:t>
                </a:r>
                <a:r>
                  <a:rPr lang="en-US" dirty="0"/>
                  <a:t> as </a:t>
                </a:r>
                <a:r>
                  <a:rPr lang="en-US" dirty="0" err="1"/>
                  <a:t>thew</a:t>
                </a:r>
                <a:r>
                  <a:rPr lang="en-US" dirty="0"/>
                  <a:t> </a:t>
                </a:r>
                <a:r>
                  <a:rPr lang="en-US" dirty="0" err="1"/>
                  <a:t>Ndarray</a:t>
                </a:r>
                <a:r>
                  <a:rPr lang="en-US" dirty="0"/>
                  <a:t> API.</a:t>
                </a:r>
              </a:p>
              <a:p>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3124362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Opensource project that started 2015</a:t>
                </a:r>
              </a:p>
              <a:p>
                <a:r>
                  <a:rPr lang="en-US" dirty="0"/>
                  <a:t>University driven project MXNET. Developed with focus on scalability, efficient parallel processing and flexibility with support of different host languages.</a:t>
                </a:r>
              </a:p>
              <a:p>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2719820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reason why AWS likes </a:t>
                </a:r>
                <a:r>
                  <a:rPr lang="en-US" dirty="0" err="1"/>
                  <a:t>mxnet</a:t>
                </a:r>
                <a:r>
                  <a:rPr lang="en-US" dirty="0"/>
                  <a:t> is because it comes with a lot of different frontend languages. </a:t>
                </a:r>
              </a:p>
              <a:p>
                <a:r>
                  <a:rPr lang="en-US" dirty="0"/>
                  <a:t>It is good for our customers because we have millions of customers and not everyone uses Python or C++.</a:t>
                </a:r>
              </a:p>
              <a:p>
                <a:endParaRPr lang="en-US" dirty="0"/>
              </a:p>
              <a:p>
                <a:r>
                  <a:rPr lang="en-US" dirty="0"/>
                  <a:t>Accepted into the Apache incubator</a:t>
                </a:r>
              </a:p>
              <a:p>
                <a:r>
                  <a:rPr lang="en-US" dirty="0"/>
                  <a:t>Driven by the Apache process</a:t>
                </a:r>
              </a:p>
              <a:p>
                <a:r>
                  <a:rPr lang="en-US" dirty="0"/>
                  <a:t>No single entity, no single organization can influence the features of </a:t>
                </a:r>
                <a:r>
                  <a:rPr lang="en-US" dirty="0" err="1"/>
                  <a:t>MXNet</a:t>
                </a:r>
                <a:endParaRPr lang="en-US" dirty="0"/>
              </a:p>
              <a:p>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12537138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47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dirty="0"/>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ivider slide - Gree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578A1A-F7C9-A04C-B07A-ABEA4A42C442}"/>
              </a:ext>
            </a:extLst>
          </p:cNvPr>
          <p:cNvPicPr>
            <a:picLocks noChangeAspect="1"/>
          </p:cNvPicPr>
          <p:nvPr userDrawn="1"/>
        </p:nvPicPr>
        <p:blipFill rotWithShape="1">
          <a:blip r:embed="rId2"/>
          <a:srcRect l="36508"/>
          <a:stretch/>
        </p:blipFill>
        <p:spPr>
          <a:xfrm>
            <a:off x="0" y="0"/>
            <a:ext cx="9144000"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774312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ne bullet section">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7" y="1011542"/>
            <a:ext cx="8204575" cy="3394472"/>
          </a:xfrm>
          <a:prstGeom prst="rect">
            <a:avLst/>
          </a:prstGeo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50066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93" r:id="rId13"/>
    <p:sldLayoutId id="2147483694" r:id="rId14"/>
    <p:sldLayoutId id="2147483695" r:id="rId15"/>
    <p:sldLayoutId id="2147483687" r:id="rId16"/>
    <p:sldLayoutId id="2147483699" r:id="rId17"/>
    <p:sldLayoutId id="2147483700" r:id="rId18"/>
  </p:sldLayoutIdLs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9.tiff"/><Relationship Id="rId4" Type="http://schemas.openxmlformats.org/officeDocument/2006/relationships/image" Target="../media/image28.tiff"/></Relationships>
</file>

<file path=ppt/slides/_rels/slide1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1.png"/><Relationship Id="rId4" Type="http://schemas.microsoft.com/office/2007/relationships/hdphoto" Target="../media/hdphoto1.wdp"/><Relationship Id="rId9" Type="http://schemas.openxmlformats.org/officeDocument/2006/relationships/image" Target="../media/image33.tiff"/></Relationships>
</file>

<file path=ppt/slides/_rels/slide14.xml.rels><?xml version="1.0" encoding="UTF-8" standalone="yes"?>
<Relationships xmlns="http://schemas.openxmlformats.org/package/2006/relationships"><Relationship Id="rId3" Type="http://schemas.openxmlformats.org/officeDocument/2006/relationships/image" Target="../media/image34.tiff"/><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1.tiff"/></Relationships>
</file>

<file path=ppt/slides/_rels/slide1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4.tiff"/><Relationship Id="rId4" Type="http://schemas.openxmlformats.org/officeDocument/2006/relationships/image" Target="../media/image43.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hyperlink" Target="https://medium.com/apache-mxnet" TargetMode="External"/><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46.tiff"/><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image" Target="../media/image52.tiff"/><Relationship Id="rId3" Type="http://schemas.openxmlformats.org/officeDocument/2006/relationships/image" Target="../media/image47.png"/><Relationship Id="rId7" Type="http://schemas.openxmlformats.org/officeDocument/2006/relationships/image" Target="../media/image51.tiff"/><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50.tiff"/><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apache/incubator-mxnet" TargetMode="External"/><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54.tiff"/><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hyperlink" Target="https://discuss.mxnet.io/" TargetMode="External"/><Relationship Id="rId1" Type="http://schemas.openxmlformats.org/officeDocument/2006/relationships/slideLayout" Target="../slideLayouts/slideLayout18.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hyperlink" Target="http://www.d2l.ai/" TargetMode="External"/><Relationship Id="rId2" Type="http://schemas.openxmlformats.org/officeDocument/2006/relationships/hyperlink" Target="https://gluon-nlp.mxnet.io/" TargetMode="Externa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18.tiff"/><Relationship Id="rId7" Type="http://schemas.openxmlformats.org/officeDocument/2006/relationships/image" Target="../media/image22.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tiff"/></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arxiv.org/pdf/1512.01274.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8</a:t>
            </a:r>
            <a:r>
              <a:rPr lang="en-US" baseline="30000" dirty="0"/>
              <a:t>th</a:t>
            </a:r>
            <a:r>
              <a:rPr lang="en-US" dirty="0"/>
              <a:t> March 201</a:t>
            </a:r>
            <a:r>
              <a:rPr lang="ru-RU" dirty="0"/>
              <a:t>9</a:t>
            </a:r>
            <a:endParaRPr lang="en-US" dirty="0"/>
          </a:p>
        </p:txBody>
      </p:sp>
      <p:sp>
        <p:nvSpPr>
          <p:cNvPr id="4" name="Text Placeholder 3"/>
          <p:cNvSpPr>
            <a:spLocks noGrp="1"/>
          </p:cNvSpPr>
          <p:nvPr>
            <p:ph type="body" sz="quarter" idx="12"/>
          </p:nvPr>
        </p:nvSpPr>
        <p:spPr/>
        <p:txBody>
          <a:bodyPr/>
          <a:lstStyle/>
          <a:p>
            <a:r>
              <a:rPr lang="en-US" sz="3600" dirty="0"/>
              <a:t>Deep Learning with Apache </a:t>
            </a:r>
            <a:r>
              <a:rPr lang="en-US" sz="3600" dirty="0" err="1"/>
              <a:t>MXNet</a:t>
            </a:r>
            <a:endParaRPr lang="en-US" sz="3600" dirty="0"/>
          </a:p>
        </p:txBody>
      </p:sp>
      <p:pic>
        <p:nvPicPr>
          <p:cNvPr id="5" name="Picture 4">
            <a:extLst>
              <a:ext uri="{FF2B5EF4-FFF2-40B4-BE49-F238E27FC236}">
                <a16:creationId xmlns:a16="http://schemas.microsoft.com/office/drawing/2014/main" id="{586F83F7-487D-1B41-9C11-E725CB2E37B9}"/>
              </a:ext>
            </a:extLst>
          </p:cNvPr>
          <p:cNvPicPr>
            <a:picLocks noChangeAspect="1"/>
          </p:cNvPicPr>
          <p:nvPr/>
        </p:nvPicPr>
        <p:blipFill>
          <a:blip r:embed="rId3"/>
          <a:stretch>
            <a:fillRect/>
          </a:stretch>
        </p:blipFill>
        <p:spPr>
          <a:xfrm>
            <a:off x="7148414" y="251275"/>
            <a:ext cx="1695549" cy="580680"/>
          </a:xfrm>
          <a:prstGeom prst="rect">
            <a:avLst/>
          </a:prstGeom>
        </p:spPr>
      </p:pic>
      <p:pic>
        <p:nvPicPr>
          <p:cNvPr id="6" name="Picture 5">
            <a:extLst>
              <a:ext uri="{FF2B5EF4-FFF2-40B4-BE49-F238E27FC236}">
                <a16:creationId xmlns:a16="http://schemas.microsoft.com/office/drawing/2014/main" id="{D316E66C-A9DD-E749-B519-F85F17C91E5E}"/>
              </a:ext>
            </a:extLst>
          </p:cNvPr>
          <p:cNvPicPr>
            <a:picLocks noChangeAspect="1"/>
          </p:cNvPicPr>
          <p:nvPr/>
        </p:nvPicPr>
        <p:blipFill>
          <a:blip r:embed="rId4"/>
          <a:stretch>
            <a:fillRect/>
          </a:stretch>
        </p:blipFill>
        <p:spPr>
          <a:xfrm>
            <a:off x="6299200" y="4454997"/>
            <a:ext cx="2844800" cy="711200"/>
          </a:xfrm>
          <a:prstGeom prst="rect">
            <a:avLst/>
          </a:prstGeom>
        </p:spPr>
      </p:pic>
    </p:spTree>
    <p:extLst>
      <p:ext uri="{BB962C8B-B14F-4D97-AF65-F5344CB8AC3E}">
        <p14:creationId xmlns:p14="http://schemas.microsoft.com/office/powerpoint/2010/main" val="3303444234"/>
      </p:ext>
    </p:extLst>
  </p:cSld>
  <p:clrMapOvr>
    <a:masterClrMapping/>
  </p:clrMapOvr>
  <mc:AlternateContent xmlns:mc="http://schemas.openxmlformats.org/markup-compatibility/2006" xmlns:p14="http://schemas.microsoft.com/office/powerpoint/2010/main">
    <mc:Choice Requires="p14">
      <p:transition spd="slow" p14:dur="2000" advTm="1546"/>
    </mc:Choice>
    <mc:Fallback xmlns="">
      <p:transition spd="slow" advTm="154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7D0AF-0B59-7143-AEDF-7952FF75A3BF}"/>
              </a:ext>
            </a:extLst>
          </p:cNvPr>
          <p:cNvSpPr>
            <a:spLocks noGrp="1"/>
          </p:cNvSpPr>
          <p:nvPr>
            <p:ph type="title"/>
          </p:nvPr>
        </p:nvSpPr>
        <p:spPr/>
        <p:txBody>
          <a:bodyPr/>
          <a:lstStyle/>
          <a:p>
            <a:r>
              <a:rPr lang="en-US" dirty="0" err="1"/>
              <a:t>MXNet</a:t>
            </a:r>
            <a:r>
              <a:rPr lang="en-US" dirty="0"/>
              <a:t> Ecosystem </a:t>
            </a:r>
          </a:p>
        </p:txBody>
      </p:sp>
    </p:spTree>
    <p:extLst>
      <p:ext uri="{BB962C8B-B14F-4D97-AF65-F5344CB8AC3E}">
        <p14:creationId xmlns:p14="http://schemas.microsoft.com/office/powerpoint/2010/main" val="312242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Multi-language Support</a:t>
            </a:r>
          </a:p>
        </p:txBody>
      </p:sp>
      <p:sp>
        <p:nvSpPr>
          <p:cNvPr id="11" name="Rounded Rectangle 10">
            <a:extLst>
              <a:ext uri="{FF2B5EF4-FFF2-40B4-BE49-F238E27FC236}">
                <a16:creationId xmlns:a16="http://schemas.microsoft.com/office/drawing/2014/main" id="{CEA76F3C-A750-4845-935C-E81CA63F09B4}"/>
              </a:ext>
            </a:extLst>
          </p:cNvPr>
          <p:cNvSpPr/>
          <p:nvPr/>
        </p:nvSpPr>
        <p:spPr>
          <a:xfrm>
            <a:off x="3883424" y="3896703"/>
            <a:ext cx="1371600" cy="4572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C++</a:t>
            </a:r>
          </a:p>
        </p:txBody>
      </p:sp>
      <p:sp>
        <p:nvSpPr>
          <p:cNvPr id="12" name="Rounded Rectangle 11">
            <a:extLst>
              <a:ext uri="{FF2B5EF4-FFF2-40B4-BE49-F238E27FC236}">
                <a16:creationId xmlns:a16="http://schemas.microsoft.com/office/drawing/2014/main" id="{30B10960-E7C0-3C42-A2CE-0BCAB4384DEC}"/>
              </a:ext>
            </a:extLst>
          </p:cNvPr>
          <p:cNvSpPr/>
          <p:nvPr/>
        </p:nvSpPr>
        <p:spPr>
          <a:xfrm>
            <a:off x="6728996" y="2311879"/>
            <a:ext cx="1371600" cy="4572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C++</a:t>
            </a:r>
          </a:p>
        </p:txBody>
      </p:sp>
      <p:sp>
        <p:nvSpPr>
          <p:cNvPr id="13" name="Rounded Rectangle 12">
            <a:extLst>
              <a:ext uri="{FF2B5EF4-FFF2-40B4-BE49-F238E27FC236}">
                <a16:creationId xmlns:a16="http://schemas.microsoft.com/office/drawing/2014/main" id="{A73940A4-0A86-E442-94AA-1284CB3E0428}"/>
              </a:ext>
            </a:extLst>
          </p:cNvPr>
          <p:cNvSpPr/>
          <p:nvPr/>
        </p:nvSpPr>
        <p:spPr>
          <a:xfrm>
            <a:off x="6739804" y="1440055"/>
            <a:ext cx="1371600" cy="4572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Clojure</a:t>
            </a:r>
          </a:p>
        </p:txBody>
      </p:sp>
      <p:sp>
        <p:nvSpPr>
          <p:cNvPr id="14" name="Rounded Rectangle 13">
            <a:extLst>
              <a:ext uri="{FF2B5EF4-FFF2-40B4-BE49-F238E27FC236}">
                <a16:creationId xmlns:a16="http://schemas.microsoft.com/office/drawing/2014/main" id="{9AF66625-AFF0-EA40-9FB9-05D08ECF752E}"/>
              </a:ext>
            </a:extLst>
          </p:cNvPr>
          <p:cNvSpPr/>
          <p:nvPr/>
        </p:nvSpPr>
        <p:spPr>
          <a:xfrm>
            <a:off x="4824754" y="1440055"/>
            <a:ext cx="1371600" cy="4572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Julia</a:t>
            </a:r>
          </a:p>
        </p:txBody>
      </p:sp>
      <p:sp>
        <p:nvSpPr>
          <p:cNvPr id="15" name="Rounded Rectangle 14">
            <a:extLst>
              <a:ext uri="{FF2B5EF4-FFF2-40B4-BE49-F238E27FC236}">
                <a16:creationId xmlns:a16="http://schemas.microsoft.com/office/drawing/2014/main" id="{7090C140-155A-7F4F-A301-50B95188BEB8}"/>
              </a:ext>
            </a:extLst>
          </p:cNvPr>
          <p:cNvSpPr/>
          <p:nvPr/>
        </p:nvSpPr>
        <p:spPr>
          <a:xfrm>
            <a:off x="2909704" y="1440055"/>
            <a:ext cx="1371600" cy="4572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Perl</a:t>
            </a:r>
          </a:p>
        </p:txBody>
      </p:sp>
      <p:sp>
        <p:nvSpPr>
          <p:cNvPr id="16" name="Rounded Rectangle 15">
            <a:extLst>
              <a:ext uri="{FF2B5EF4-FFF2-40B4-BE49-F238E27FC236}">
                <a16:creationId xmlns:a16="http://schemas.microsoft.com/office/drawing/2014/main" id="{3984FC55-43B0-1246-AA50-8AA998C7B928}"/>
              </a:ext>
            </a:extLst>
          </p:cNvPr>
          <p:cNvSpPr/>
          <p:nvPr/>
        </p:nvSpPr>
        <p:spPr>
          <a:xfrm>
            <a:off x="994654" y="1440055"/>
            <a:ext cx="1371600" cy="4572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R</a:t>
            </a:r>
          </a:p>
        </p:txBody>
      </p:sp>
      <p:sp>
        <p:nvSpPr>
          <p:cNvPr id="17" name="Rounded Rectangle 16">
            <a:extLst>
              <a:ext uri="{FF2B5EF4-FFF2-40B4-BE49-F238E27FC236}">
                <a16:creationId xmlns:a16="http://schemas.microsoft.com/office/drawing/2014/main" id="{5691C4B5-7F04-684D-B1BF-11B2FF0FDA4B}"/>
              </a:ext>
            </a:extLst>
          </p:cNvPr>
          <p:cNvSpPr/>
          <p:nvPr/>
        </p:nvSpPr>
        <p:spPr>
          <a:xfrm>
            <a:off x="4824754" y="2307735"/>
            <a:ext cx="1371600" cy="4572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Scala</a:t>
            </a:r>
          </a:p>
        </p:txBody>
      </p:sp>
      <p:sp>
        <p:nvSpPr>
          <p:cNvPr id="18" name="Rounded Rectangle 17">
            <a:extLst>
              <a:ext uri="{FF2B5EF4-FFF2-40B4-BE49-F238E27FC236}">
                <a16:creationId xmlns:a16="http://schemas.microsoft.com/office/drawing/2014/main" id="{6441E6E1-ECC3-1643-BAF1-77D219ED4EAD}"/>
              </a:ext>
            </a:extLst>
          </p:cNvPr>
          <p:cNvSpPr/>
          <p:nvPr/>
        </p:nvSpPr>
        <p:spPr>
          <a:xfrm>
            <a:off x="994654" y="2307735"/>
            <a:ext cx="1371600" cy="457200"/>
          </a:xfrm>
          <a:prstGeom prst="roundRect">
            <a:avLst/>
          </a:prstGeom>
          <a:solidFill>
            <a:schemeClr val="accent3"/>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Python</a:t>
            </a:r>
          </a:p>
        </p:txBody>
      </p:sp>
      <p:cxnSp>
        <p:nvCxnSpPr>
          <p:cNvPr id="19" name="Straight Connector 18">
            <a:extLst>
              <a:ext uri="{FF2B5EF4-FFF2-40B4-BE49-F238E27FC236}">
                <a16:creationId xmlns:a16="http://schemas.microsoft.com/office/drawing/2014/main" id="{A0944F47-990E-B045-A0FB-979C4D03BE9B}"/>
              </a:ext>
            </a:extLst>
          </p:cNvPr>
          <p:cNvCxnSpPr/>
          <p:nvPr/>
        </p:nvCxnSpPr>
        <p:spPr>
          <a:xfrm>
            <a:off x="511620" y="3368005"/>
            <a:ext cx="8049724" cy="0"/>
          </a:xfrm>
          <a:prstGeom prst="line">
            <a:avLst/>
          </a:prstGeom>
          <a:ln w="22225">
            <a:prstDash val="dash"/>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0E2477E-7CF9-334E-B496-17569A4E78D6}"/>
              </a:ext>
            </a:extLst>
          </p:cNvPr>
          <p:cNvSpPr txBox="1"/>
          <p:nvPr/>
        </p:nvSpPr>
        <p:spPr>
          <a:xfrm>
            <a:off x="565775" y="2978577"/>
            <a:ext cx="1205779" cy="369332"/>
          </a:xfrm>
          <a:prstGeom prst="rect">
            <a:avLst/>
          </a:prstGeom>
          <a:noFill/>
        </p:spPr>
        <p:txBody>
          <a:bodyPr wrap="none" rtlCol="0">
            <a:spAutoFit/>
          </a:bodyPr>
          <a:lstStyle/>
          <a:p>
            <a:r>
              <a:rPr lang="en-US" i="1" dirty="0">
                <a:solidFill>
                  <a:schemeClr val="tx2">
                    <a:lumMod val="25000"/>
                    <a:lumOff val="75000"/>
                  </a:schemeClr>
                </a:solidFill>
                <a:latin typeface="Amazon Ember" panose="020B0603020204020204" pitchFamily="34" charset="0"/>
                <a:ea typeface="Amazon Ember" panose="020B0603020204020204" pitchFamily="34" charset="0"/>
                <a:cs typeface="Amazon Ember" panose="020B0603020204020204" pitchFamily="34" charset="0"/>
              </a:rPr>
              <a:t>Frontend </a:t>
            </a:r>
          </a:p>
        </p:txBody>
      </p:sp>
      <p:sp>
        <p:nvSpPr>
          <p:cNvPr id="21" name="TextBox 20">
            <a:extLst>
              <a:ext uri="{FF2B5EF4-FFF2-40B4-BE49-F238E27FC236}">
                <a16:creationId xmlns:a16="http://schemas.microsoft.com/office/drawing/2014/main" id="{B5BFE2E6-43AB-A04F-9831-6FA154E14714}"/>
              </a:ext>
            </a:extLst>
          </p:cNvPr>
          <p:cNvSpPr txBox="1"/>
          <p:nvPr/>
        </p:nvSpPr>
        <p:spPr>
          <a:xfrm>
            <a:off x="565775" y="3388101"/>
            <a:ext cx="1130438" cy="369332"/>
          </a:xfrm>
          <a:prstGeom prst="rect">
            <a:avLst/>
          </a:prstGeom>
          <a:noFill/>
        </p:spPr>
        <p:txBody>
          <a:bodyPr wrap="none" rtlCol="0">
            <a:spAutoFit/>
          </a:bodyPr>
          <a:lstStyle/>
          <a:p>
            <a:r>
              <a:rPr lang="en-US" i="1" dirty="0">
                <a:solidFill>
                  <a:schemeClr val="tx2">
                    <a:lumMod val="25000"/>
                    <a:lumOff val="75000"/>
                  </a:schemeClr>
                </a:solidFill>
                <a:latin typeface="Amazon Ember" panose="020B0603020204020204" pitchFamily="34" charset="0"/>
                <a:ea typeface="Amazon Ember" panose="020B0603020204020204" pitchFamily="34" charset="0"/>
                <a:cs typeface="Amazon Ember" panose="020B0603020204020204" pitchFamily="34" charset="0"/>
              </a:rPr>
              <a:t>Backend </a:t>
            </a:r>
          </a:p>
        </p:txBody>
      </p:sp>
      <p:sp>
        <p:nvSpPr>
          <p:cNvPr id="22" name="Title 1">
            <a:extLst>
              <a:ext uri="{FF2B5EF4-FFF2-40B4-BE49-F238E27FC236}">
                <a16:creationId xmlns:a16="http://schemas.microsoft.com/office/drawing/2014/main" id="{D568AFE7-F705-134E-B62C-36F3E1BB645C}"/>
              </a:ext>
            </a:extLst>
          </p:cNvPr>
          <p:cNvSpPr txBox="1">
            <a:spLocks/>
          </p:cNvSpPr>
          <p:nvPr/>
        </p:nvSpPr>
        <p:spPr>
          <a:xfrm>
            <a:off x="492369" y="570801"/>
            <a:ext cx="8205304"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r>
              <a:rPr lang="en-US" sz="1600" b="0" i="1" dirty="0"/>
              <a:t>While keeping high performance from efficient backend</a:t>
            </a:r>
          </a:p>
        </p:txBody>
      </p:sp>
      <p:sp>
        <p:nvSpPr>
          <p:cNvPr id="23" name="Rounded Rectangle 22">
            <a:extLst>
              <a:ext uri="{FF2B5EF4-FFF2-40B4-BE49-F238E27FC236}">
                <a16:creationId xmlns:a16="http://schemas.microsoft.com/office/drawing/2014/main" id="{F93995B4-8841-8947-B57F-22717922C0AF}"/>
              </a:ext>
            </a:extLst>
          </p:cNvPr>
          <p:cNvSpPr/>
          <p:nvPr/>
        </p:nvSpPr>
        <p:spPr>
          <a:xfrm>
            <a:off x="2920512" y="2307735"/>
            <a:ext cx="1371600" cy="4572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Java</a:t>
            </a:r>
          </a:p>
        </p:txBody>
      </p:sp>
    </p:spTree>
    <p:extLst>
      <p:ext uri="{BB962C8B-B14F-4D97-AF65-F5344CB8AC3E}">
        <p14:creationId xmlns:p14="http://schemas.microsoft.com/office/powerpoint/2010/main" val="3261360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Ecosystem</a:t>
            </a:r>
          </a:p>
        </p:txBody>
      </p:sp>
      <p:sp>
        <p:nvSpPr>
          <p:cNvPr id="22" name="Title 1">
            <a:extLst>
              <a:ext uri="{FF2B5EF4-FFF2-40B4-BE49-F238E27FC236}">
                <a16:creationId xmlns:a16="http://schemas.microsoft.com/office/drawing/2014/main" id="{D568AFE7-F705-134E-B62C-36F3E1BB645C}"/>
              </a:ext>
            </a:extLst>
          </p:cNvPr>
          <p:cNvSpPr txBox="1">
            <a:spLocks/>
          </p:cNvSpPr>
          <p:nvPr/>
        </p:nvSpPr>
        <p:spPr>
          <a:xfrm>
            <a:off x="492369" y="570801"/>
            <a:ext cx="8205304"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endParaRPr lang="en-US" sz="1600" b="0" i="1" dirty="0"/>
          </a:p>
        </p:txBody>
      </p:sp>
      <p:sp>
        <p:nvSpPr>
          <p:cNvPr id="41" name="Oval 40">
            <a:extLst>
              <a:ext uri="{FF2B5EF4-FFF2-40B4-BE49-F238E27FC236}">
                <a16:creationId xmlns:a16="http://schemas.microsoft.com/office/drawing/2014/main" id="{4F4BFEE4-0AF7-1142-A952-BAFB5306D2A9}"/>
              </a:ext>
            </a:extLst>
          </p:cNvPr>
          <p:cNvSpPr/>
          <p:nvPr/>
        </p:nvSpPr>
        <p:spPr>
          <a:xfrm>
            <a:off x="3707708" y="1884882"/>
            <a:ext cx="1371600" cy="13716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ounded Rectangle 41">
            <a:extLst>
              <a:ext uri="{FF2B5EF4-FFF2-40B4-BE49-F238E27FC236}">
                <a16:creationId xmlns:a16="http://schemas.microsoft.com/office/drawing/2014/main" id="{1D0E1FFD-04D1-584A-AAEC-892B672578E2}"/>
              </a:ext>
            </a:extLst>
          </p:cNvPr>
          <p:cNvSpPr/>
          <p:nvPr/>
        </p:nvSpPr>
        <p:spPr>
          <a:xfrm>
            <a:off x="2920843" y="3869984"/>
            <a:ext cx="1472665" cy="77964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rPr>
              <a:t>MXBoard</a:t>
            </a:r>
            <a:endParaRPr lang="en-US" dirty="0">
              <a:solidFill>
                <a:schemeClr val="bg1"/>
              </a:solidFill>
            </a:endParaRPr>
          </a:p>
        </p:txBody>
      </p:sp>
      <p:sp>
        <p:nvSpPr>
          <p:cNvPr id="43" name="Rounded Rectangle 42">
            <a:extLst>
              <a:ext uri="{FF2B5EF4-FFF2-40B4-BE49-F238E27FC236}">
                <a16:creationId xmlns:a16="http://schemas.microsoft.com/office/drawing/2014/main" id="{EB338FA5-1964-FF4D-A9EE-2509F0B7D39A}"/>
              </a:ext>
            </a:extLst>
          </p:cNvPr>
          <p:cNvSpPr/>
          <p:nvPr/>
        </p:nvSpPr>
        <p:spPr>
          <a:xfrm>
            <a:off x="1566367" y="2866659"/>
            <a:ext cx="1472665" cy="779647"/>
          </a:xfrm>
          <a:prstGeom prst="roundRect">
            <a:avLst/>
          </a:prstGeom>
          <a:solidFill>
            <a:srgbClr val="D3F1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Model Server</a:t>
            </a:r>
          </a:p>
        </p:txBody>
      </p:sp>
      <p:sp>
        <p:nvSpPr>
          <p:cNvPr id="44" name="Rounded Rectangle 43">
            <a:extLst>
              <a:ext uri="{FF2B5EF4-FFF2-40B4-BE49-F238E27FC236}">
                <a16:creationId xmlns:a16="http://schemas.microsoft.com/office/drawing/2014/main" id="{3DF00589-B2DF-5C49-A84D-7CEB46B3C987}"/>
              </a:ext>
            </a:extLst>
          </p:cNvPr>
          <p:cNvSpPr/>
          <p:nvPr/>
        </p:nvSpPr>
        <p:spPr>
          <a:xfrm>
            <a:off x="5798780" y="2336010"/>
            <a:ext cx="1472665" cy="585563"/>
          </a:xfrm>
          <a:prstGeom prst="roundRect">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GluonCV</a:t>
            </a:r>
            <a:endParaRPr lang="en-US" dirty="0">
              <a:solidFill>
                <a:schemeClr val="tx1"/>
              </a:solidFill>
            </a:endParaRPr>
          </a:p>
        </p:txBody>
      </p:sp>
      <p:sp>
        <p:nvSpPr>
          <p:cNvPr id="45" name="Rounded Rectangle 44">
            <a:extLst>
              <a:ext uri="{FF2B5EF4-FFF2-40B4-BE49-F238E27FC236}">
                <a16:creationId xmlns:a16="http://schemas.microsoft.com/office/drawing/2014/main" id="{AB181BF7-1B34-4348-9CF3-8E5313D254F2}"/>
              </a:ext>
            </a:extLst>
          </p:cNvPr>
          <p:cNvSpPr/>
          <p:nvPr/>
        </p:nvSpPr>
        <p:spPr>
          <a:xfrm>
            <a:off x="5798779" y="3117840"/>
            <a:ext cx="1472665" cy="585563"/>
          </a:xfrm>
          <a:prstGeom prst="roundRect">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GluonNLP</a:t>
            </a:r>
            <a:endParaRPr lang="en-US" dirty="0">
              <a:solidFill>
                <a:schemeClr val="tx1"/>
              </a:solidFill>
            </a:endParaRPr>
          </a:p>
        </p:txBody>
      </p:sp>
      <p:sp>
        <p:nvSpPr>
          <p:cNvPr id="46" name="Rounded Rectangle 45">
            <a:extLst>
              <a:ext uri="{FF2B5EF4-FFF2-40B4-BE49-F238E27FC236}">
                <a16:creationId xmlns:a16="http://schemas.microsoft.com/office/drawing/2014/main" id="{2559A43A-6BD6-8E40-A990-44EF5823ADAE}"/>
              </a:ext>
            </a:extLst>
          </p:cNvPr>
          <p:cNvSpPr/>
          <p:nvPr/>
        </p:nvSpPr>
        <p:spPr>
          <a:xfrm>
            <a:off x="4478114" y="479012"/>
            <a:ext cx="1472665" cy="779647"/>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r>
              <a:rPr lang="en-US" dirty="0">
                <a:solidFill>
                  <a:schemeClr val="tx1"/>
                </a:solidFill>
              </a:rPr>
              <a:t>ONNX</a:t>
            </a:r>
          </a:p>
        </p:txBody>
      </p:sp>
      <p:sp>
        <p:nvSpPr>
          <p:cNvPr id="47" name="Rounded Rectangle 46">
            <a:extLst>
              <a:ext uri="{FF2B5EF4-FFF2-40B4-BE49-F238E27FC236}">
                <a16:creationId xmlns:a16="http://schemas.microsoft.com/office/drawing/2014/main" id="{8C32EE3D-C54C-464E-9180-D9ED343BC0C0}"/>
              </a:ext>
            </a:extLst>
          </p:cNvPr>
          <p:cNvSpPr/>
          <p:nvPr/>
        </p:nvSpPr>
        <p:spPr>
          <a:xfrm>
            <a:off x="5798781" y="1534518"/>
            <a:ext cx="1472665" cy="585563"/>
          </a:xfrm>
          <a:prstGeom prst="roundRect">
            <a:avLst/>
          </a:prstGeom>
          <a:solidFill>
            <a:srgbClr val="D3F1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Model Zoo</a:t>
            </a:r>
          </a:p>
        </p:txBody>
      </p:sp>
      <p:sp>
        <p:nvSpPr>
          <p:cNvPr id="48" name="Rounded Rectangle 47">
            <a:extLst>
              <a:ext uri="{FF2B5EF4-FFF2-40B4-BE49-F238E27FC236}">
                <a16:creationId xmlns:a16="http://schemas.microsoft.com/office/drawing/2014/main" id="{85AC0ED1-02C8-CA43-8200-DFD50D74B74F}"/>
              </a:ext>
            </a:extLst>
          </p:cNvPr>
          <p:cNvSpPr/>
          <p:nvPr/>
        </p:nvSpPr>
        <p:spPr>
          <a:xfrm>
            <a:off x="4505821" y="3868332"/>
            <a:ext cx="1472665" cy="779647"/>
          </a:xfrm>
          <a:prstGeom prst="roundRect">
            <a:avLst/>
          </a:prstGeom>
          <a:solidFill>
            <a:srgbClr val="E2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r>
              <a:rPr lang="en-US" dirty="0" err="1"/>
              <a:t>Keras</a:t>
            </a:r>
            <a:endParaRPr lang="en-US" dirty="0"/>
          </a:p>
        </p:txBody>
      </p:sp>
      <p:sp>
        <p:nvSpPr>
          <p:cNvPr id="49" name="Rounded Rectangle 48">
            <a:extLst>
              <a:ext uri="{FF2B5EF4-FFF2-40B4-BE49-F238E27FC236}">
                <a16:creationId xmlns:a16="http://schemas.microsoft.com/office/drawing/2014/main" id="{DA3BCD4A-5306-6744-B37E-525C6D870D5D}"/>
              </a:ext>
            </a:extLst>
          </p:cNvPr>
          <p:cNvSpPr/>
          <p:nvPr/>
        </p:nvSpPr>
        <p:spPr>
          <a:xfrm>
            <a:off x="1566367" y="1827300"/>
            <a:ext cx="1472665" cy="779647"/>
          </a:xfrm>
          <a:prstGeom prst="roundRect">
            <a:avLst/>
          </a:prstGeom>
          <a:solidFill>
            <a:srgbClr val="69AD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rPr>
              <a:t>TensorRT</a:t>
            </a:r>
            <a:endParaRPr lang="en-US" dirty="0">
              <a:solidFill>
                <a:schemeClr val="bg1"/>
              </a:solidFill>
            </a:endParaRPr>
          </a:p>
        </p:txBody>
      </p:sp>
      <p:sp>
        <p:nvSpPr>
          <p:cNvPr id="50" name="Rounded Rectangle 49">
            <a:extLst>
              <a:ext uri="{FF2B5EF4-FFF2-40B4-BE49-F238E27FC236}">
                <a16:creationId xmlns:a16="http://schemas.microsoft.com/office/drawing/2014/main" id="{9F455F9F-7917-214F-8030-3DBDA3953FD5}"/>
              </a:ext>
            </a:extLst>
          </p:cNvPr>
          <p:cNvSpPr/>
          <p:nvPr/>
        </p:nvSpPr>
        <p:spPr>
          <a:xfrm>
            <a:off x="2920843" y="479012"/>
            <a:ext cx="1472665" cy="779647"/>
          </a:xfrm>
          <a:prstGeom prst="roundRect">
            <a:avLst/>
          </a:prstGeom>
          <a:solidFill>
            <a:srgbClr val="C9CA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TVM</a:t>
            </a:r>
          </a:p>
        </p:txBody>
      </p:sp>
      <p:pic>
        <p:nvPicPr>
          <p:cNvPr id="51" name="Picture 50">
            <a:extLst>
              <a:ext uri="{FF2B5EF4-FFF2-40B4-BE49-F238E27FC236}">
                <a16:creationId xmlns:a16="http://schemas.microsoft.com/office/drawing/2014/main" id="{EFEF9F72-049F-C64E-9D2B-DC8A9C1BBD3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4453" y="3990039"/>
            <a:ext cx="523867" cy="536232"/>
          </a:xfrm>
          <a:prstGeom prst="rect">
            <a:avLst/>
          </a:prstGeom>
        </p:spPr>
      </p:pic>
      <p:pic>
        <p:nvPicPr>
          <p:cNvPr id="52" name="Picture 51">
            <a:extLst>
              <a:ext uri="{FF2B5EF4-FFF2-40B4-BE49-F238E27FC236}">
                <a16:creationId xmlns:a16="http://schemas.microsoft.com/office/drawing/2014/main" id="{9938F731-3602-C048-AE3D-7AC17C61B18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02593" y="659908"/>
            <a:ext cx="439323" cy="439323"/>
          </a:xfrm>
          <a:prstGeom prst="rect">
            <a:avLst/>
          </a:prstGeom>
        </p:spPr>
      </p:pic>
      <p:pic>
        <p:nvPicPr>
          <p:cNvPr id="53" name="Picture 52">
            <a:extLst>
              <a:ext uri="{FF2B5EF4-FFF2-40B4-BE49-F238E27FC236}">
                <a16:creationId xmlns:a16="http://schemas.microsoft.com/office/drawing/2014/main" id="{5B40397A-A591-0F41-A504-F4287725E6B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741686" y="2360221"/>
            <a:ext cx="1303644" cy="445762"/>
          </a:xfrm>
          <a:prstGeom prst="rect">
            <a:avLst/>
          </a:prstGeom>
        </p:spPr>
      </p:pic>
    </p:spTree>
    <p:extLst>
      <p:ext uri="{BB962C8B-B14F-4D97-AF65-F5344CB8AC3E}">
        <p14:creationId xmlns:p14="http://schemas.microsoft.com/office/powerpoint/2010/main" val="263328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49" grpId="0" animBg="1"/>
      <p:bldP spid="5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Ecosystem - Imperative API</a:t>
            </a:r>
          </a:p>
        </p:txBody>
      </p:sp>
      <p:sp>
        <p:nvSpPr>
          <p:cNvPr id="22" name="Title 1">
            <a:extLst>
              <a:ext uri="{FF2B5EF4-FFF2-40B4-BE49-F238E27FC236}">
                <a16:creationId xmlns:a16="http://schemas.microsoft.com/office/drawing/2014/main" id="{D568AFE7-F705-134E-B62C-36F3E1BB645C}"/>
              </a:ext>
            </a:extLst>
          </p:cNvPr>
          <p:cNvSpPr txBox="1">
            <a:spLocks/>
          </p:cNvSpPr>
          <p:nvPr/>
        </p:nvSpPr>
        <p:spPr>
          <a:xfrm>
            <a:off x="492369" y="570801"/>
            <a:ext cx="8205304"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endParaRPr lang="en-US" sz="1600" b="0" i="1" dirty="0"/>
          </a:p>
        </p:txBody>
      </p:sp>
      <p:pic>
        <p:nvPicPr>
          <p:cNvPr id="13" name="Picture 12">
            <a:extLst>
              <a:ext uri="{FF2B5EF4-FFF2-40B4-BE49-F238E27FC236}">
                <a16:creationId xmlns:a16="http://schemas.microsoft.com/office/drawing/2014/main" id="{1047CB8A-4C59-2C45-A1D7-741692623D8A}"/>
              </a:ext>
            </a:extLst>
          </p:cNvPr>
          <p:cNvPicPr>
            <a:picLocks noChangeAspect="1"/>
          </p:cNvPicPr>
          <p:nvPr/>
        </p:nvPicPr>
        <p:blipFill rotWithShape="1">
          <a:blip r:embed="rId3" cstate="hqprint">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rcRect/>
          <a:stretch/>
        </p:blipFill>
        <p:spPr>
          <a:xfrm>
            <a:off x="5595216" y="2000513"/>
            <a:ext cx="1014584" cy="879511"/>
          </a:xfrm>
          <a:prstGeom prst="rect">
            <a:avLst/>
          </a:prstGeom>
        </p:spPr>
      </p:pic>
      <p:pic>
        <p:nvPicPr>
          <p:cNvPr id="14" name="Picture 13">
            <a:extLst>
              <a:ext uri="{FF2B5EF4-FFF2-40B4-BE49-F238E27FC236}">
                <a16:creationId xmlns:a16="http://schemas.microsoft.com/office/drawing/2014/main" id="{D91CB698-741C-DF4F-86B4-3D209D423474}"/>
              </a:ext>
            </a:extLst>
          </p:cNvPr>
          <p:cNvPicPr>
            <a:picLocks noChangeAspect="1"/>
          </p:cNvPicPr>
          <p:nvPr/>
        </p:nvPicPr>
        <p:blipFill rotWithShape="1">
          <a:blip r:embed="rId5" cstate="hqprint">
            <a:duotone>
              <a:schemeClr val="bg2">
                <a:shade val="45000"/>
                <a:satMod val="135000"/>
              </a:schemeClr>
              <a:prstClr val="white"/>
            </a:duotone>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rcRect/>
          <a:stretch/>
        </p:blipFill>
        <p:spPr>
          <a:xfrm>
            <a:off x="2518402" y="2013698"/>
            <a:ext cx="957742" cy="824817"/>
          </a:xfrm>
          <a:prstGeom prst="rect">
            <a:avLst/>
          </a:prstGeom>
        </p:spPr>
      </p:pic>
      <p:pic>
        <p:nvPicPr>
          <p:cNvPr id="15" name="Picture 14">
            <a:extLst>
              <a:ext uri="{FF2B5EF4-FFF2-40B4-BE49-F238E27FC236}">
                <a16:creationId xmlns:a16="http://schemas.microsoft.com/office/drawing/2014/main" id="{7CF988E5-0413-3840-A338-EA8EFE474961}"/>
              </a:ext>
            </a:extLst>
          </p:cNvPr>
          <p:cNvPicPr>
            <a:picLocks noChangeAspect="1"/>
          </p:cNvPicPr>
          <p:nvPr/>
        </p:nvPicPr>
        <p:blipFill rotWithShape="1">
          <a:blip r:embed="rId7" cstate="hqprint">
            <a:duotone>
              <a:schemeClr val="bg2">
                <a:shade val="45000"/>
                <a:satMod val="135000"/>
              </a:schemeClr>
              <a:prstClr val="white"/>
            </a:duotone>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a:ext>
            </a:extLst>
          </a:blip>
          <a:srcRect/>
          <a:stretch/>
        </p:blipFill>
        <p:spPr>
          <a:xfrm>
            <a:off x="3888360" y="1882338"/>
            <a:ext cx="1304267" cy="997686"/>
          </a:xfrm>
          <a:prstGeom prst="rect">
            <a:avLst/>
          </a:prstGeom>
        </p:spPr>
      </p:pic>
      <p:sp>
        <p:nvSpPr>
          <p:cNvPr id="16" name="TextBox 15">
            <a:extLst>
              <a:ext uri="{FF2B5EF4-FFF2-40B4-BE49-F238E27FC236}">
                <a16:creationId xmlns:a16="http://schemas.microsoft.com/office/drawing/2014/main" id="{8FD21BA7-E802-5244-8EEC-B127CAF6888B}"/>
              </a:ext>
            </a:extLst>
          </p:cNvPr>
          <p:cNvSpPr txBox="1"/>
          <p:nvPr/>
        </p:nvSpPr>
        <p:spPr>
          <a:xfrm>
            <a:off x="5602471" y="3175494"/>
            <a:ext cx="862737" cy="307777"/>
          </a:xfrm>
          <a:prstGeom prst="rect">
            <a:avLst/>
          </a:prstGeom>
          <a:noFill/>
        </p:spPr>
        <p:txBody>
          <a:bodyPr wrap="none" rtlCol="0">
            <a:spAutoFit/>
          </a:bodyPr>
          <a:lstStyle/>
          <a:p>
            <a:r>
              <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Scalable</a:t>
            </a:r>
          </a:p>
        </p:txBody>
      </p:sp>
      <p:sp>
        <p:nvSpPr>
          <p:cNvPr id="17" name="TextBox 16">
            <a:extLst>
              <a:ext uri="{FF2B5EF4-FFF2-40B4-BE49-F238E27FC236}">
                <a16:creationId xmlns:a16="http://schemas.microsoft.com/office/drawing/2014/main" id="{0DFD09DC-9C1F-8C41-8C02-F28158EFB7E3}"/>
              </a:ext>
            </a:extLst>
          </p:cNvPr>
          <p:cNvSpPr txBox="1"/>
          <p:nvPr/>
        </p:nvSpPr>
        <p:spPr>
          <a:xfrm>
            <a:off x="2344282" y="3163918"/>
            <a:ext cx="1165704" cy="307777"/>
          </a:xfrm>
          <a:prstGeom prst="rect">
            <a:avLst/>
          </a:prstGeom>
          <a:noFill/>
        </p:spPr>
        <p:txBody>
          <a:bodyPr wrap="none" rtlCol="0">
            <a:spAutoFit/>
          </a:bodyPr>
          <a:lstStyle/>
          <a:p>
            <a:r>
              <a:rPr lang="en-US" sz="1400" dirty="0" err="1">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Debuggable</a:t>
            </a:r>
            <a:endPar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a:extLst>
              <a:ext uri="{FF2B5EF4-FFF2-40B4-BE49-F238E27FC236}">
                <a16:creationId xmlns:a16="http://schemas.microsoft.com/office/drawing/2014/main" id="{D0ED30C7-823D-3E44-9303-084DCAB32A1A}"/>
              </a:ext>
            </a:extLst>
          </p:cNvPr>
          <p:cNvSpPr txBox="1"/>
          <p:nvPr/>
        </p:nvSpPr>
        <p:spPr>
          <a:xfrm>
            <a:off x="4143215" y="3163919"/>
            <a:ext cx="809837" cy="307777"/>
          </a:xfrm>
          <a:prstGeom prst="rect">
            <a:avLst/>
          </a:prstGeom>
          <a:noFill/>
        </p:spPr>
        <p:txBody>
          <a:bodyPr wrap="none" rtlCol="0">
            <a:spAutoFit/>
          </a:bodyPr>
          <a:lstStyle/>
          <a:p>
            <a:r>
              <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Flexible</a:t>
            </a:r>
          </a:p>
        </p:txBody>
      </p:sp>
      <p:pic>
        <p:nvPicPr>
          <p:cNvPr id="3" name="Picture 2">
            <a:extLst>
              <a:ext uri="{FF2B5EF4-FFF2-40B4-BE49-F238E27FC236}">
                <a16:creationId xmlns:a16="http://schemas.microsoft.com/office/drawing/2014/main" id="{06DE4F82-19B7-0B43-BA89-D3EECF8FE206}"/>
              </a:ext>
            </a:extLst>
          </p:cNvPr>
          <p:cNvPicPr>
            <a:picLocks noChangeAspect="1"/>
          </p:cNvPicPr>
          <p:nvPr/>
        </p:nvPicPr>
        <p:blipFill>
          <a:blip r:embed="rId9"/>
          <a:stretch>
            <a:fillRect/>
          </a:stretch>
        </p:blipFill>
        <p:spPr>
          <a:xfrm>
            <a:off x="6275532" y="4101853"/>
            <a:ext cx="2578100" cy="787400"/>
          </a:xfrm>
          <a:prstGeom prst="rect">
            <a:avLst/>
          </a:prstGeom>
        </p:spPr>
      </p:pic>
    </p:spTree>
    <p:extLst>
      <p:ext uri="{BB962C8B-B14F-4D97-AF65-F5344CB8AC3E}">
        <p14:creationId xmlns:p14="http://schemas.microsoft.com/office/powerpoint/2010/main" val="384673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Imperative versus Symbolic</a:t>
            </a:r>
          </a:p>
        </p:txBody>
      </p:sp>
      <p:sp>
        <p:nvSpPr>
          <p:cNvPr id="22" name="Title 1">
            <a:extLst>
              <a:ext uri="{FF2B5EF4-FFF2-40B4-BE49-F238E27FC236}">
                <a16:creationId xmlns:a16="http://schemas.microsoft.com/office/drawing/2014/main" id="{D568AFE7-F705-134E-B62C-36F3E1BB645C}"/>
              </a:ext>
            </a:extLst>
          </p:cNvPr>
          <p:cNvSpPr txBox="1">
            <a:spLocks/>
          </p:cNvSpPr>
          <p:nvPr/>
        </p:nvSpPr>
        <p:spPr>
          <a:xfrm>
            <a:off x="492369" y="570801"/>
            <a:ext cx="8205304"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endParaRPr lang="en-US" sz="1600" b="0" i="1" dirty="0"/>
          </a:p>
        </p:txBody>
      </p:sp>
      <p:pic>
        <p:nvPicPr>
          <p:cNvPr id="10" name="Picture 9">
            <a:extLst>
              <a:ext uri="{FF2B5EF4-FFF2-40B4-BE49-F238E27FC236}">
                <a16:creationId xmlns:a16="http://schemas.microsoft.com/office/drawing/2014/main" id="{4B3F7C09-1DB3-114C-99D3-9DCB2BFCEED8}"/>
              </a:ext>
            </a:extLst>
          </p:cNvPr>
          <p:cNvPicPr>
            <a:picLocks noChangeAspect="1"/>
          </p:cNvPicPr>
          <p:nvPr/>
        </p:nvPicPr>
        <p:blipFill rotWithShape="1">
          <a:blip r:embed="rId3" cstate="screen">
            <a:clrChange>
              <a:clrFrom>
                <a:srgbClr val="FFFFFF"/>
              </a:clrFrom>
              <a:clrTo>
                <a:srgbClr val="FFFFFF">
                  <a:alpha val="0"/>
                </a:srgbClr>
              </a:clrTo>
            </a:clrChange>
            <a:alphaModFix/>
            <a:extLst>
              <a:ext uri="{28A0092B-C50C-407E-A947-70E740481C1C}">
                <a14:useLocalDpi xmlns:a14="http://schemas.microsoft.com/office/drawing/2010/main"/>
              </a:ext>
            </a:extLst>
          </a:blip>
          <a:srcRect/>
          <a:stretch/>
        </p:blipFill>
        <p:spPr>
          <a:xfrm>
            <a:off x="5349012" y="355075"/>
            <a:ext cx="2684627" cy="1228496"/>
          </a:xfrm>
          <a:prstGeom prst="rect">
            <a:avLst/>
          </a:prstGeom>
        </p:spPr>
      </p:pic>
      <p:sp>
        <p:nvSpPr>
          <p:cNvPr id="11" name="TextBox 10">
            <a:extLst>
              <a:ext uri="{FF2B5EF4-FFF2-40B4-BE49-F238E27FC236}">
                <a16:creationId xmlns:a16="http://schemas.microsoft.com/office/drawing/2014/main" id="{EC327A42-D398-D448-A9B6-BB6EF79AAEEF}"/>
              </a:ext>
            </a:extLst>
          </p:cNvPr>
          <p:cNvSpPr txBox="1"/>
          <p:nvPr/>
        </p:nvSpPr>
        <p:spPr>
          <a:xfrm>
            <a:off x="4969630" y="284582"/>
            <a:ext cx="1337487" cy="253916"/>
          </a:xfrm>
          <a:prstGeom prst="rect">
            <a:avLst/>
          </a:prstGeom>
          <a:noFill/>
        </p:spPr>
        <p:txBody>
          <a:bodyPr wrap="square" rtlCol="0">
            <a:spAutoFit/>
          </a:bodyPr>
          <a:lstStyle/>
          <a:p>
            <a:r>
              <a:rPr lang="en-US" sz="105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e.g. Inception Stage</a:t>
            </a:r>
          </a:p>
        </p:txBody>
      </p:sp>
      <p:sp>
        <p:nvSpPr>
          <p:cNvPr id="12" name="TextBox 11">
            <a:extLst>
              <a:ext uri="{FF2B5EF4-FFF2-40B4-BE49-F238E27FC236}">
                <a16:creationId xmlns:a16="http://schemas.microsoft.com/office/drawing/2014/main" id="{B90DCC82-7A5C-4B4B-B82D-7557BED7AB87}"/>
              </a:ext>
            </a:extLst>
          </p:cNvPr>
          <p:cNvSpPr txBox="1"/>
          <p:nvPr/>
        </p:nvSpPr>
        <p:spPr>
          <a:xfrm>
            <a:off x="629090" y="594253"/>
            <a:ext cx="4427621" cy="400110"/>
          </a:xfrm>
          <a:prstGeom prst="rect">
            <a:avLst/>
          </a:prstGeom>
          <a:noFill/>
        </p:spPr>
        <p:txBody>
          <a:bodyPr wrap="square" rtlCol="0">
            <a:spAutoFit/>
          </a:bodyPr>
          <a:lstStyle/>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Symbolic is </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“define, compile, run”</a:t>
            </a:r>
          </a:p>
        </p:txBody>
      </p:sp>
      <p:pic>
        <p:nvPicPr>
          <p:cNvPr id="19" name="Picture 18">
            <a:extLst>
              <a:ext uri="{FF2B5EF4-FFF2-40B4-BE49-F238E27FC236}">
                <a16:creationId xmlns:a16="http://schemas.microsoft.com/office/drawing/2014/main" id="{D26D52AC-94B5-4142-A83B-043128AD190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70062" y="1374069"/>
            <a:ext cx="3791941" cy="2087758"/>
          </a:xfrm>
          <a:prstGeom prst="rect">
            <a:avLst/>
          </a:prstGeom>
        </p:spPr>
      </p:pic>
      <p:pic>
        <p:nvPicPr>
          <p:cNvPr id="20" name="Picture 19">
            <a:extLst>
              <a:ext uri="{FF2B5EF4-FFF2-40B4-BE49-F238E27FC236}">
                <a16:creationId xmlns:a16="http://schemas.microsoft.com/office/drawing/2014/main" id="{986E6E43-E44A-3646-980F-F43510413983}"/>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68770" y="3462711"/>
            <a:ext cx="3793234" cy="1680087"/>
          </a:xfrm>
          <a:prstGeom prst="rect">
            <a:avLst/>
          </a:prstGeom>
        </p:spPr>
      </p:pic>
      <p:sp>
        <p:nvSpPr>
          <p:cNvPr id="21" name="Rectangle 20">
            <a:extLst>
              <a:ext uri="{FF2B5EF4-FFF2-40B4-BE49-F238E27FC236}">
                <a16:creationId xmlns:a16="http://schemas.microsoft.com/office/drawing/2014/main" id="{7F6FE57B-A36C-7744-8FB5-E58CBCD60887}"/>
              </a:ext>
            </a:extLst>
          </p:cNvPr>
          <p:cNvSpPr/>
          <p:nvPr/>
        </p:nvSpPr>
        <p:spPr>
          <a:xfrm>
            <a:off x="4864094" y="1551706"/>
            <a:ext cx="3302507" cy="369332"/>
          </a:xfrm>
          <a:prstGeom prst="rect">
            <a:avLst/>
          </a:prstGeom>
        </p:spPr>
        <p:txBody>
          <a:bodyPr wrap="none">
            <a:spAutoFit/>
          </a:bodyPr>
          <a:lstStyle/>
          <a:p>
            <a:r>
              <a:rPr lang="en-US"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Imperative is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“define-by-run”</a:t>
            </a:r>
          </a:p>
        </p:txBody>
      </p:sp>
      <p:pic>
        <p:nvPicPr>
          <p:cNvPr id="23" name="Picture 22">
            <a:extLst>
              <a:ext uri="{FF2B5EF4-FFF2-40B4-BE49-F238E27FC236}">
                <a16:creationId xmlns:a16="http://schemas.microsoft.com/office/drawing/2014/main" id="{55CB5294-1B3B-A649-8F68-D054BDA42778}"/>
              </a:ext>
            </a:extLst>
          </p:cNvPr>
          <p:cNvPicPr>
            <a:picLocks noChangeAspect="1"/>
          </p:cNvPicPr>
          <p:nvPr/>
        </p:nvPicPr>
        <p:blipFill>
          <a:blip r:embed="rId6"/>
          <a:stretch>
            <a:fillRect/>
          </a:stretch>
        </p:blipFill>
        <p:spPr>
          <a:xfrm>
            <a:off x="4646879" y="3966358"/>
            <a:ext cx="4406982" cy="1176440"/>
          </a:xfrm>
          <a:prstGeom prst="rect">
            <a:avLst/>
          </a:prstGeom>
        </p:spPr>
      </p:pic>
      <p:pic>
        <p:nvPicPr>
          <p:cNvPr id="24" name="Picture 23">
            <a:extLst>
              <a:ext uri="{FF2B5EF4-FFF2-40B4-BE49-F238E27FC236}">
                <a16:creationId xmlns:a16="http://schemas.microsoft.com/office/drawing/2014/main" id="{D49A981C-AE31-EE44-9ACC-AB42CCA0A4C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646879" y="2146666"/>
            <a:ext cx="4406982" cy="1819691"/>
          </a:xfrm>
          <a:prstGeom prst="rect">
            <a:avLst/>
          </a:prstGeom>
        </p:spPr>
      </p:pic>
    </p:spTree>
    <p:extLst>
      <p:ext uri="{BB962C8B-B14F-4D97-AF65-F5344CB8AC3E}">
        <p14:creationId xmlns:p14="http://schemas.microsoft.com/office/powerpoint/2010/main" val="353654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programming</a:t>
            </a:r>
          </a:p>
        </p:txBody>
      </p:sp>
      <p:sp>
        <p:nvSpPr>
          <p:cNvPr id="22" name="Title 1">
            <a:extLst>
              <a:ext uri="{FF2B5EF4-FFF2-40B4-BE49-F238E27FC236}">
                <a16:creationId xmlns:a16="http://schemas.microsoft.com/office/drawing/2014/main" id="{D568AFE7-F705-134E-B62C-36F3E1BB645C}"/>
              </a:ext>
            </a:extLst>
          </p:cNvPr>
          <p:cNvSpPr txBox="1">
            <a:spLocks/>
          </p:cNvSpPr>
          <p:nvPr/>
        </p:nvSpPr>
        <p:spPr>
          <a:xfrm>
            <a:off x="492369" y="570801"/>
            <a:ext cx="8205304"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endParaRPr lang="en-US" sz="1600" b="0" i="1" dirty="0"/>
          </a:p>
        </p:txBody>
      </p:sp>
      <p:pic>
        <p:nvPicPr>
          <p:cNvPr id="7" name="Picture 6">
            <a:extLst>
              <a:ext uri="{FF2B5EF4-FFF2-40B4-BE49-F238E27FC236}">
                <a16:creationId xmlns:a16="http://schemas.microsoft.com/office/drawing/2014/main" id="{AFC1A0DD-4535-2D4D-A4EF-CC8F9D523932}"/>
              </a:ext>
            </a:extLst>
          </p:cNvPr>
          <p:cNvPicPr>
            <a:picLocks noChangeAspect="1"/>
          </p:cNvPicPr>
          <p:nvPr/>
        </p:nvPicPr>
        <p:blipFill>
          <a:blip r:embed="rId3"/>
          <a:stretch>
            <a:fillRect/>
          </a:stretch>
        </p:blipFill>
        <p:spPr>
          <a:xfrm>
            <a:off x="1483148" y="2321298"/>
            <a:ext cx="5273911" cy="1232862"/>
          </a:xfrm>
          <a:prstGeom prst="rect">
            <a:avLst/>
          </a:prstGeom>
        </p:spPr>
      </p:pic>
      <p:sp>
        <p:nvSpPr>
          <p:cNvPr id="8" name="Right Arrow 7">
            <a:extLst>
              <a:ext uri="{FF2B5EF4-FFF2-40B4-BE49-F238E27FC236}">
                <a16:creationId xmlns:a16="http://schemas.microsoft.com/office/drawing/2014/main" id="{C9CAF2BE-92E8-FD4E-899B-B5B74A70FBAE}"/>
              </a:ext>
            </a:extLst>
          </p:cNvPr>
          <p:cNvSpPr/>
          <p:nvPr/>
        </p:nvSpPr>
        <p:spPr>
          <a:xfrm rot="5400000">
            <a:off x="4033055" y="3911834"/>
            <a:ext cx="700575" cy="509402"/>
          </a:xfrm>
          <a:prstGeom prst="righ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F9CBF96-8B9D-D94F-9D07-C038A8AF10C5}"/>
              </a:ext>
            </a:extLst>
          </p:cNvPr>
          <p:cNvSpPr txBox="1"/>
          <p:nvPr/>
        </p:nvSpPr>
        <p:spPr>
          <a:xfrm>
            <a:off x="4742065" y="3825390"/>
            <a:ext cx="1741714" cy="369332"/>
          </a:xfrm>
          <a:prstGeom prst="rect">
            <a:avLst/>
          </a:prstGeom>
          <a:noFill/>
        </p:spPr>
        <p:txBody>
          <a:bodyPr wrap="square" rtlCol="0">
            <a:spAutoFit/>
          </a:bodyPr>
          <a:lstStyle/>
          <a:p>
            <a:r>
              <a:rPr lang="en-US" dirty="0" err="1">
                <a:solidFill>
                  <a:schemeClr val="bg1"/>
                </a:solidFill>
                <a:latin typeface="Arial" panose="020B0604020202020204" pitchFamily="34" charset="0"/>
                <a:cs typeface="Arial" panose="020B0604020202020204" pitchFamily="34" charset="0"/>
              </a:rPr>
              <a:t>net.hybridize</a:t>
            </a:r>
            <a:r>
              <a:rPr lang="en-US" dirty="0">
                <a:solidFill>
                  <a:schemeClr val="bg1"/>
                </a:solidFill>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84F994E6-CC25-2747-942D-104FDF80DF54}"/>
              </a:ext>
            </a:extLst>
          </p:cNvPr>
          <p:cNvSpPr txBox="1"/>
          <p:nvPr/>
        </p:nvSpPr>
        <p:spPr>
          <a:xfrm>
            <a:off x="3603476" y="4525966"/>
            <a:ext cx="2009446"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30% faster</a:t>
            </a:r>
          </a:p>
        </p:txBody>
      </p:sp>
      <p:sp>
        <p:nvSpPr>
          <p:cNvPr id="14" name="Rectangle 13">
            <a:extLst>
              <a:ext uri="{FF2B5EF4-FFF2-40B4-BE49-F238E27FC236}">
                <a16:creationId xmlns:a16="http://schemas.microsoft.com/office/drawing/2014/main" id="{36C1DA39-B35E-524C-9DEC-CCF3CF8682F1}"/>
              </a:ext>
            </a:extLst>
          </p:cNvPr>
          <p:cNvSpPr/>
          <p:nvPr/>
        </p:nvSpPr>
        <p:spPr>
          <a:xfrm>
            <a:off x="336789" y="1046550"/>
            <a:ext cx="8093108"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bg1"/>
                </a:solidFill>
              </a:rPr>
              <a:t>Develop and debug using pure imperative programming</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Convert program into symbolic programming to achieve best computing performance using graph optimizations techniques</a:t>
            </a:r>
          </a:p>
        </p:txBody>
      </p:sp>
    </p:spTree>
    <p:extLst>
      <p:ext uri="{BB962C8B-B14F-4D97-AF65-F5344CB8AC3E}">
        <p14:creationId xmlns:p14="http://schemas.microsoft.com/office/powerpoint/2010/main" val="1281955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Asynchronous Engine</a:t>
            </a:r>
          </a:p>
        </p:txBody>
      </p:sp>
      <p:sp>
        <p:nvSpPr>
          <p:cNvPr id="22" name="Title 1">
            <a:extLst>
              <a:ext uri="{FF2B5EF4-FFF2-40B4-BE49-F238E27FC236}">
                <a16:creationId xmlns:a16="http://schemas.microsoft.com/office/drawing/2014/main" id="{D568AFE7-F705-134E-B62C-36F3E1BB645C}"/>
              </a:ext>
            </a:extLst>
          </p:cNvPr>
          <p:cNvSpPr txBox="1">
            <a:spLocks/>
          </p:cNvSpPr>
          <p:nvPr/>
        </p:nvSpPr>
        <p:spPr>
          <a:xfrm>
            <a:off x="492369" y="570801"/>
            <a:ext cx="8205304"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endParaRPr lang="en-US" sz="1600" b="0" i="1" dirty="0"/>
          </a:p>
        </p:txBody>
      </p:sp>
      <p:sp>
        <p:nvSpPr>
          <p:cNvPr id="10" name="Content Placeholder 3">
            <a:extLst>
              <a:ext uri="{FF2B5EF4-FFF2-40B4-BE49-F238E27FC236}">
                <a16:creationId xmlns:a16="http://schemas.microsoft.com/office/drawing/2014/main" id="{26182FA2-E108-634F-AA3E-958CE0B3B218}"/>
              </a:ext>
            </a:extLst>
          </p:cNvPr>
          <p:cNvSpPr>
            <a:spLocks noGrp="1"/>
          </p:cNvSpPr>
          <p:nvPr>
            <p:ph sz="half" idx="1"/>
          </p:nvPr>
        </p:nvSpPr>
        <p:spPr>
          <a:xfrm>
            <a:off x="337518" y="1011542"/>
            <a:ext cx="3907224" cy="3394472"/>
          </a:xfrm>
        </p:spPr>
        <p:txBody>
          <a:bodyPr>
            <a:normAutofit fontScale="70000" lnSpcReduction="20000"/>
          </a:bodyPr>
          <a:lstStyle/>
          <a:p>
            <a:r>
              <a:rPr lang="en-US" dirty="0"/>
              <a:t>Operations </a:t>
            </a:r>
            <a:r>
              <a:rPr lang="en-US" i="1" dirty="0"/>
              <a:t>appear</a:t>
            </a:r>
            <a:r>
              <a:rPr lang="en-US" dirty="0"/>
              <a:t> to return immediately, but just pushed to engine queue on backend.</a:t>
            </a:r>
          </a:p>
          <a:p>
            <a:endParaRPr lang="en-US" dirty="0"/>
          </a:p>
          <a:p>
            <a:r>
              <a:rPr lang="en-US" dirty="0"/>
              <a:t>Allows for much greater parallelism.</a:t>
            </a:r>
          </a:p>
          <a:p>
            <a:endParaRPr lang="en-US" dirty="0"/>
          </a:p>
          <a:p>
            <a:r>
              <a:rPr lang="en-US" dirty="0"/>
              <a:t>Serial or parallel? </a:t>
            </a:r>
            <a:r>
              <a:rPr lang="en-US" i="1" dirty="0"/>
              <a:t>“The execution of any two functions when one of them modifies at least one common variable is serialized in their push order.”</a:t>
            </a:r>
            <a:endParaRPr lang="en-US" dirty="0"/>
          </a:p>
          <a:p>
            <a:endParaRPr lang="en-US" dirty="0"/>
          </a:p>
          <a:p>
            <a:r>
              <a:rPr lang="en-US" dirty="0"/>
              <a:t>Must </a:t>
            </a:r>
            <a:r>
              <a:rPr lang="en-US" dirty="0" err="1">
                <a:solidFill>
                  <a:schemeClr val="tx1">
                    <a:lumMod val="25000"/>
                    <a:lumOff val="75000"/>
                  </a:schemeClr>
                </a:solidFill>
                <a:latin typeface="Andale Mono" panose="020B0509000000000004" pitchFamily="49" charset="0"/>
              </a:rPr>
              <a:t>wait_to_read</a:t>
            </a:r>
            <a:r>
              <a:rPr lang="en-US" dirty="0">
                <a:solidFill>
                  <a:schemeClr val="tx1">
                    <a:lumMod val="25000"/>
                    <a:lumOff val="75000"/>
                  </a:schemeClr>
                </a:solidFill>
                <a:latin typeface="Andale Mono" panose="020B0509000000000004" pitchFamily="49" charset="0"/>
              </a:rPr>
              <a:t>()</a:t>
            </a:r>
            <a:r>
              <a:rPr lang="en-US" dirty="0"/>
              <a:t> or similar to retrieve value and this blocks.</a:t>
            </a:r>
          </a:p>
          <a:p>
            <a:endParaRPr lang="en-US" dirty="0"/>
          </a:p>
          <a:p>
            <a:endParaRPr lang="en-US" dirty="0"/>
          </a:p>
          <a:p>
            <a:endParaRPr lang="en-US" dirty="0"/>
          </a:p>
        </p:txBody>
      </p:sp>
      <p:cxnSp>
        <p:nvCxnSpPr>
          <p:cNvPr id="11" name="Straight Connector 10">
            <a:extLst>
              <a:ext uri="{FF2B5EF4-FFF2-40B4-BE49-F238E27FC236}">
                <a16:creationId xmlns:a16="http://schemas.microsoft.com/office/drawing/2014/main" id="{0F638B0F-5870-A242-9AED-AC37857B9D67}"/>
              </a:ext>
            </a:extLst>
          </p:cNvPr>
          <p:cNvCxnSpPr>
            <a:cxnSpLocks/>
          </p:cNvCxnSpPr>
          <p:nvPr/>
        </p:nvCxnSpPr>
        <p:spPr>
          <a:xfrm>
            <a:off x="7040109" y="3732282"/>
            <a:ext cx="0" cy="578231"/>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2ED8EAC-C48E-5945-B2DA-D5F1FFEFBBD8}"/>
              </a:ext>
            </a:extLst>
          </p:cNvPr>
          <p:cNvCxnSpPr>
            <a:cxnSpLocks/>
          </p:cNvCxnSpPr>
          <p:nvPr/>
        </p:nvCxnSpPr>
        <p:spPr>
          <a:xfrm>
            <a:off x="7567894" y="1636294"/>
            <a:ext cx="0" cy="798182"/>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035BFEA-C1DA-DF4D-9B05-4850ABE27600}"/>
              </a:ext>
            </a:extLst>
          </p:cNvPr>
          <p:cNvCxnSpPr>
            <a:cxnSpLocks/>
          </p:cNvCxnSpPr>
          <p:nvPr/>
        </p:nvCxnSpPr>
        <p:spPr>
          <a:xfrm>
            <a:off x="5050888" y="1223297"/>
            <a:ext cx="0" cy="412997"/>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878A47-F6F5-4048-871D-09A780569F0B}"/>
              </a:ext>
            </a:extLst>
          </p:cNvPr>
          <p:cNvCxnSpPr>
            <a:cxnSpLocks/>
          </p:cNvCxnSpPr>
          <p:nvPr/>
        </p:nvCxnSpPr>
        <p:spPr>
          <a:xfrm>
            <a:off x="5058909" y="3721053"/>
            <a:ext cx="0" cy="589460"/>
          </a:xfrm>
          <a:prstGeom prst="line">
            <a:avLst/>
          </a:prstGeom>
          <a:ln>
            <a:headEnd type="none"/>
            <a:tailEnd type="arrow"/>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2F4DFCB-78D1-184A-8C3C-4E95CED51960}"/>
              </a:ext>
            </a:extLst>
          </p:cNvPr>
          <p:cNvCxnSpPr>
            <a:cxnSpLocks/>
          </p:cNvCxnSpPr>
          <p:nvPr/>
        </p:nvCxnSpPr>
        <p:spPr>
          <a:xfrm>
            <a:off x="5578673" y="1636294"/>
            <a:ext cx="0" cy="798182"/>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783754C-9824-E949-84CA-27DA46AF04F0}"/>
              </a:ext>
            </a:extLst>
          </p:cNvPr>
          <p:cNvCxnSpPr/>
          <p:nvPr/>
        </p:nvCxnSpPr>
        <p:spPr>
          <a:xfrm>
            <a:off x="5050888" y="1636294"/>
            <a:ext cx="527785" cy="0"/>
          </a:xfrm>
          <a:prstGeom prst="line">
            <a:avLst/>
          </a:prstGeom>
          <a:ln>
            <a:solidFill>
              <a:schemeClr val="bg1">
                <a:lumMod val="50000"/>
              </a:schemeClr>
            </a:solidFill>
            <a:prstDash val="sysDot"/>
            <a:tailEnd type="arrow"/>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7797CC24-EB76-DA47-9451-23CB341B8DBE}"/>
              </a:ext>
            </a:extLst>
          </p:cNvPr>
          <p:cNvCxnSpPr/>
          <p:nvPr/>
        </p:nvCxnSpPr>
        <p:spPr>
          <a:xfrm>
            <a:off x="5050888" y="2434476"/>
            <a:ext cx="527785" cy="0"/>
          </a:xfrm>
          <a:prstGeom prst="line">
            <a:avLst/>
          </a:prstGeom>
          <a:ln>
            <a:solidFill>
              <a:schemeClr val="bg1">
                <a:lumMod val="50000"/>
              </a:schemeClr>
            </a:solidFill>
            <a:prstDash val="sysDot"/>
            <a:headEnd type="arrow"/>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B2EDF86-E0DB-6748-9B15-E6EACB7967C8}"/>
              </a:ext>
            </a:extLst>
          </p:cNvPr>
          <p:cNvCxnSpPr/>
          <p:nvPr/>
        </p:nvCxnSpPr>
        <p:spPr>
          <a:xfrm>
            <a:off x="7040109" y="1636294"/>
            <a:ext cx="527785" cy="0"/>
          </a:xfrm>
          <a:prstGeom prst="line">
            <a:avLst/>
          </a:prstGeom>
          <a:ln>
            <a:solidFill>
              <a:schemeClr val="bg1">
                <a:lumMod val="50000"/>
              </a:schemeClr>
            </a:solidFill>
            <a:prstDash val="sysDot"/>
            <a:tailEnd type="arrow"/>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0BAC6F9-AA4E-DE44-A4F8-100152DFE1DE}"/>
              </a:ext>
            </a:extLst>
          </p:cNvPr>
          <p:cNvCxnSpPr/>
          <p:nvPr/>
        </p:nvCxnSpPr>
        <p:spPr>
          <a:xfrm>
            <a:off x="7040109" y="2423247"/>
            <a:ext cx="527785" cy="0"/>
          </a:xfrm>
          <a:prstGeom prst="line">
            <a:avLst/>
          </a:prstGeom>
          <a:ln>
            <a:solidFill>
              <a:schemeClr val="bg1">
                <a:lumMod val="50000"/>
              </a:schemeClr>
            </a:solidFill>
            <a:prstDash val="sysDot"/>
            <a:head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AAED700B-77DB-A543-9890-AD1EB82FAA84}"/>
              </a:ext>
            </a:extLst>
          </p:cNvPr>
          <p:cNvCxnSpPr>
            <a:cxnSpLocks/>
          </p:cNvCxnSpPr>
          <p:nvPr/>
        </p:nvCxnSpPr>
        <p:spPr>
          <a:xfrm>
            <a:off x="7567894" y="2934100"/>
            <a:ext cx="0" cy="798182"/>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0A5B5F7-0D80-6944-982E-00B6EBBE2EAF}"/>
              </a:ext>
            </a:extLst>
          </p:cNvPr>
          <p:cNvCxnSpPr/>
          <p:nvPr/>
        </p:nvCxnSpPr>
        <p:spPr>
          <a:xfrm>
            <a:off x="7040109" y="2934100"/>
            <a:ext cx="527785" cy="0"/>
          </a:xfrm>
          <a:prstGeom prst="line">
            <a:avLst/>
          </a:prstGeom>
          <a:ln>
            <a:solidFill>
              <a:schemeClr val="bg1">
                <a:lumMod val="50000"/>
              </a:schemeClr>
            </a:solidFill>
            <a:prstDash val="sysDot"/>
            <a:tailEnd type="arrow"/>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37593CA-6F1A-5446-8BD7-92DF667C12FF}"/>
              </a:ext>
            </a:extLst>
          </p:cNvPr>
          <p:cNvCxnSpPr/>
          <p:nvPr/>
        </p:nvCxnSpPr>
        <p:spPr>
          <a:xfrm>
            <a:off x="7040109" y="3721053"/>
            <a:ext cx="527785" cy="0"/>
          </a:xfrm>
          <a:prstGeom prst="line">
            <a:avLst/>
          </a:prstGeom>
          <a:ln>
            <a:solidFill>
              <a:schemeClr val="bg1">
                <a:lumMod val="50000"/>
              </a:schemeClr>
            </a:solidFill>
            <a:prstDash val="sysDot"/>
            <a:headEnd type="arrow"/>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8F03D51-74EB-4643-8CB5-274E24E93FB0}"/>
              </a:ext>
            </a:extLst>
          </p:cNvPr>
          <p:cNvCxnSpPr>
            <a:cxnSpLocks/>
          </p:cNvCxnSpPr>
          <p:nvPr/>
        </p:nvCxnSpPr>
        <p:spPr>
          <a:xfrm>
            <a:off x="7040109" y="1223297"/>
            <a:ext cx="0" cy="2126294"/>
          </a:xfrm>
          <a:prstGeom prst="line">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C452E96-0C93-E84E-982E-5606CC10B271}"/>
              </a:ext>
            </a:extLst>
          </p:cNvPr>
          <p:cNvCxnSpPr>
            <a:cxnSpLocks/>
          </p:cNvCxnSpPr>
          <p:nvPr/>
        </p:nvCxnSpPr>
        <p:spPr>
          <a:xfrm>
            <a:off x="7729919" y="1788694"/>
            <a:ext cx="0" cy="798182"/>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80F608B-2FA0-634E-AF82-8DDEDC39E256}"/>
              </a:ext>
            </a:extLst>
          </p:cNvPr>
          <p:cNvCxnSpPr>
            <a:cxnSpLocks/>
          </p:cNvCxnSpPr>
          <p:nvPr/>
        </p:nvCxnSpPr>
        <p:spPr>
          <a:xfrm>
            <a:off x="7040109" y="1788694"/>
            <a:ext cx="689810" cy="0"/>
          </a:xfrm>
          <a:prstGeom prst="line">
            <a:avLst/>
          </a:prstGeom>
          <a:ln>
            <a:solidFill>
              <a:schemeClr val="bg1">
                <a:lumMod val="50000"/>
              </a:schemeClr>
            </a:solidFill>
            <a:prstDash val="sysDot"/>
            <a:tailEnd type="arrow"/>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C3394A77-8812-3C4A-910D-380C85553ECA}"/>
              </a:ext>
            </a:extLst>
          </p:cNvPr>
          <p:cNvCxnSpPr>
            <a:cxnSpLocks/>
          </p:cNvCxnSpPr>
          <p:nvPr/>
        </p:nvCxnSpPr>
        <p:spPr>
          <a:xfrm>
            <a:off x="7040109" y="2575647"/>
            <a:ext cx="689810" cy="0"/>
          </a:xfrm>
          <a:prstGeom prst="line">
            <a:avLst/>
          </a:prstGeom>
          <a:ln>
            <a:solidFill>
              <a:schemeClr val="bg1">
                <a:lumMod val="50000"/>
              </a:schemeClr>
            </a:solidFill>
            <a:prstDash val="sysDot"/>
            <a:headEnd type="arrow"/>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78B3277C-2125-B749-9C26-E0B620736B37}"/>
              </a:ext>
            </a:extLst>
          </p:cNvPr>
          <p:cNvCxnSpPr>
            <a:cxnSpLocks/>
          </p:cNvCxnSpPr>
          <p:nvPr/>
        </p:nvCxnSpPr>
        <p:spPr>
          <a:xfrm>
            <a:off x="5586694" y="2922871"/>
            <a:ext cx="0" cy="798182"/>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CE262A03-3328-524D-A47F-52680732E2B4}"/>
              </a:ext>
            </a:extLst>
          </p:cNvPr>
          <p:cNvCxnSpPr/>
          <p:nvPr/>
        </p:nvCxnSpPr>
        <p:spPr>
          <a:xfrm>
            <a:off x="5058909" y="2922871"/>
            <a:ext cx="527785" cy="0"/>
          </a:xfrm>
          <a:prstGeom prst="line">
            <a:avLst/>
          </a:prstGeom>
          <a:ln>
            <a:solidFill>
              <a:schemeClr val="bg1">
                <a:lumMod val="50000"/>
              </a:schemeClr>
            </a:solidFill>
            <a:prstDash val="sysDot"/>
            <a:tailEnd type="arrow"/>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650584D8-48F4-BF4B-913B-FCAB26C7DD82}"/>
              </a:ext>
            </a:extLst>
          </p:cNvPr>
          <p:cNvCxnSpPr/>
          <p:nvPr/>
        </p:nvCxnSpPr>
        <p:spPr>
          <a:xfrm>
            <a:off x="5058909" y="3721053"/>
            <a:ext cx="527785" cy="0"/>
          </a:xfrm>
          <a:prstGeom prst="line">
            <a:avLst/>
          </a:prstGeom>
          <a:ln>
            <a:solidFill>
              <a:schemeClr val="bg1">
                <a:lumMod val="50000"/>
              </a:schemeClr>
            </a:solidFill>
            <a:prstDash val="sysDot"/>
            <a:headEnd type="arrow"/>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6047B688-C224-F748-9C57-383D5865D7C6}"/>
              </a:ext>
            </a:extLst>
          </p:cNvPr>
          <p:cNvCxnSpPr>
            <a:cxnSpLocks/>
          </p:cNvCxnSpPr>
          <p:nvPr/>
        </p:nvCxnSpPr>
        <p:spPr>
          <a:xfrm>
            <a:off x="5050888" y="2434476"/>
            <a:ext cx="0" cy="488395"/>
          </a:xfrm>
          <a:prstGeom prst="line">
            <a:avLst/>
          </a:prstGeom>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C997FFC2-1380-8444-BAA8-CD1650FF005E}"/>
              </a:ext>
            </a:extLst>
          </p:cNvPr>
          <p:cNvSpPr txBox="1"/>
          <p:nvPr/>
        </p:nvSpPr>
        <p:spPr>
          <a:xfrm>
            <a:off x="7100622" y="3149412"/>
            <a:ext cx="1374094" cy="261610"/>
          </a:xfrm>
          <a:prstGeom prst="rect">
            <a:avLst/>
          </a:prstGeom>
          <a:noFill/>
        </p:spPr>
        <p:txBody>
          <a:bodyPr wrap="none" rtlCol="0">
            <a:spAutoFit/>
          </a:bodyPr>
          <a:lstStyle/>
          <a:p>
            <a:r>
              <a:rPr lang="en-US" sz="1100" dirty="0" err="1">
                <a:solidFill>
                  <a:schemeClr val="tx1">
                    <a:lumMod val="25000"/>
                    <a:lumOff val="75000"/>
                  </a:schemeClr>
                </a:solidFill>
                <a:latin typeface="Andale Mono" panose="020B0509000000000004" pitchFamily="49" charset="0"/>
              </a:rPr>
              <a:t>wait_to_read</a:t>
            </a:r>
            <a:r>
              <a:rPr lang="en-US" sz="1100" dirty="0">
                <a:solidFill>
                  <a:schemeClr val="tx1">
                    <a:lumMod val="25000"/>
                    <a:lumOff val="75000"/>
                  </a:schemeClr>
                </a:solidFill>
                <a:latin typeface="Andale Mono" panose="020B0509000000000004" pitchFamily="49" charset="0"/>
              </a:rPr>
              <a:t>()</a:t>
            </a:r>
          </a:p>
        </p:txBody>
      </p:sp>
      <p:sp>
        <p:nvSpPr>
          <p:cNvPr id="35" name="TextBox 34">
            <a:extLst>
              <a:ext uri="{FF2B5EF4-FFF2-40B4-BE49-F238E27FC236}">
                <a16:creationId xmlns:a16="http://schemas.microsoft.com/office/drawing/2014/main" id="{0EF85879-6F7A-0946-83E2-3AFB2C052889}"/>
              </a:ext>
            </a:extLst>
          </p:cNvPr>
          <p:cNvSpPr txBox="1"/>
          <p:nvPr/>
        </p:nvSpPr>
        <p:spPr>
          <a:xfrm rot="16200000">
            <a:off x="6291820" y="1451628"/>
            <a:ext cx="1111202" cy="369332"/>
          </a:xfrm>
          <a:prstGeom prst="rect">
            <a:avLst/>
          </a:prstGeom>
          <a:noFill/>
        </p:spPr>
        <p:txBody>
          <a:bodyPr wrap="none" rtlCol="0">
            <a:spAutoFit/>
          </a:bodyPr>
          <a:lstStyle/>
          <a:p>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frontend</a:t>
            </a:r>
          </a:p>
        </p:txBody>
      </p:sp>
      <p:sp>
        <p:nvSpPr>
          <p:cNvPr id="36" name="TextBox 35">
            <a:extLst>
              <a:ext uri="{FF2B5EF4-FFF2-40B4-BE49-F238E27FC236}">
                <a16:creationId xmlns:a16="http://schemas.microsoft.com/office/drawing/2014/main" id="{BFF7C626-64A0-874C-B1EC-5D3082003C97}"/>
              </a:ext>
            </a:extLst>
          </p:cNvPr>
          <p:cNvSpPr txBox="1"/>
          <p:nvPr/>
        </p:nvSpPr>
        <p:spPr>
          <a:xfrm rot="16200000">
            <a:off x="5234885" y="1451628"/>
            <a:ext cx="1064715" cy="369332"/>
          </a:xfrm>
          <a:prstGeom prst="rect">
            <a:avLst/>
          </a:prstGeom>
          <a:noFill/>
        </p:spPr>
        <p:txBody>
          <a:bodyPr wrap="none" rtlCol="0">
            <a:spAutoFit/>
          </a:bodyPr>
          <a:lstStyle/>
          <a:p>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backend</a:t>
            </a:r>
          </a:p>
        </p:txBody>
      </p:sp>
      <p:sp>
        <p:nvSpPr>
          <p:cNvPr id="37" name="Rectangle 36">
            <a:extLst>
              <a:ext uri="{FF2B5EF4-FFF2-40B4-BE49-F238E27FC236}">
                <a16:creationId xmlns:a16="http://schemas.microsoft.com/office/drawing/2014/main" id="{BC158DDB-6563-B948-943C-7100223A9B2F}"/>
              </a:ext>
            </a:extLst>
          </p:cNvPr>
          <p:cNvSpPr/>
          <p:nvPr/>
        </p:nvSpPr>
        <p:spPr>
          <a:xfrm>
            <a:off x="4973987" y="390742"/>
            <a:ext cx="697627" cy="369332"/>
          </a:xfrm>
          <a:prstGeom prst="rect">
            <a:avLst/>
          </a:prstGeom>
        </p:spPr>
        <p:txBody>
          <a:bodyPr wrap="none">
            <a:spAutoFit/>
          </a:bodyPr>
          <a:lstStyle/>
          <a:p>
            <a:r>
              <a:rPr lang="en-US" u="sng"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Sync</a:t>
            </a:r>
          </a:p>
        </p:txBody>
      </p:sp>
      <p:sp>
        <p:nvSpPr>
          <p:cNvPr id="38" name="Rectangle 37">
            <a:extLst>
              <a:ext uri="{FF2B5EF4-FFF2-40B4-BE49-F238E27FC236}">
                <a16:creationId xmlns:a16="http://schemas.microsoft.com/office/drawing/2014/main" id="{0F793B51-FFF6-A34A-93B0-2B1F7FA7784A}"/>
              </a:ext>
            </a:extLst>
          </p:cNvPr>
          <p:cNvSpPr/>
          <p:nvPr/>
        </p:nvSpPr>
        <p:spPr>
          <a:xfrm>
            <a:off x="6903599" y="390742"/>
            <a:ext cx="790601" cy="369332"/>
          </a:xfrm>
          <a:prstGeom prst="rect">
            <a:avLst/>
          </a:prstGeom>
        </p:spPr>
        <p:txBody>
          <a:bodyPr wrap="none">
            <a:spAutoFit/>
          </a:bodyPr>
          <a:lstStyle/>
          <a:p>
            <a:r>
              <a:rPr lang="en-US" u="sng"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Async</a:t>
            </a:r>
            <a:endParaRPr lang="en-US" u="sng"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001280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Training</a:t>
            </a:r>
          </a:p>
        </p:txBody>
      </p:sp>
      <p:sp>
        <p:nvSpPr>
          <p:cNvPr id="22" name="Title 1">
            <a:extLst>
              <a:ext uri="{FF2B5EF4-FFF2-40B4-BE49-F238E27FC236}">
                <a16:creationId xmlns:a16="http://schemas.microsoft.com/office/drawing/2014/main" id="{D568AFE7-F705-134E-B62C-36F3E1BB645C}"/>
              </a:ext>
            </a:extLst>
          </p:cNvPr>
          <p:cNvSpPr txBox="1">
            <a:spLocks/>
          </p:cNvSpPr>
          <p:nvPr/>
        </p:nvSpPr>
        <p:spPr>
          <a:xfrm>
            <a:off x="492369" y="570801"/>
            <a:ext cx="8205304"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endParaRPr lang="en-US" sz="1600" b="0" i="1" dirty="0"/>
          </a:p>
        </p:txBody>
      </p:sp>
      <p:pic>
        <p:nvPicPr>
          <p:cNvPr id="4" name="Picture 3">
            <a:extLst>
              <a:ext uri="{FF2B5EF4-FFF2-40B4-BE49-F238E27FC236}">
                <a16:creationId xmlns:a16="http://schemas.microsoft.com/office/drawing/2014/main" id="{91479B8B-44AD-9C47-BEA3-A4706E17FBA5}"/>
              </a:ext>
            </a:extLst>
          </p:cNvPr>
          <p:cNvPicPr>
            <a:picLocks noChangeAspect="1"/>
          </p:cNvPicPr>
          <p:nvPr/>
        </p:nvPicPr>
        <p:blipFill>
          <a:blip r:embed="rId3"/>
          <a:stretch>
            <a:fillRect/>
          </a:stretch>
        </p:blipFill>
        <p:spPr>
          <a:xfrm>
            <a:off x="492369" y="660677"/>
            <a:ext cx="5993391" cy="2516562"/>
          </a:xfrm>
          <a:prstGeom prst="rect">
            <a:avLst/>
          </a:prstGeom>
        </p:spPr>
      </p:pic>
      <p:pic>
        <p:nvPicPr>
          <p:cNvPr id="3" name="Picture 2">
            <a:extLst>
              <a:ext uri="{FF2B5EF4-FFF2-40B4-BE49-F238E27FC236}">
                <a16:creationId xmlns:a16="http://schemas.microsoft.com/office/drawing/2014/main" id="{8E4C622E-BCB8-A346-9EB1-940AFF508A94}"/>
              </a:ext>
            </a:extLst>
          </p:cNvPr>
          <p:cNvPicPr>
            <a:picLocks noChangeAspect="1"/>
          </p:cNvPicPr>
          <p:nvPr/>
        </p:nvPicPr>
        <p:blipFill rotWithShape="1">
          <a:blip r:embed="rId4"/>
          <a:srcRect l="1920" t="18009" b="27966"/>
          <a:stretch/>
        </p:blipFill>
        <p:spPr>
          <a:xfrm>
            <a:off x="3484405" y="3267115"/>
            <a:ext cx="5213268" cy="1616243"/>
          </a:xfrm>
          <a:prstGeom prst="rect">
            <a:avLst/>
          </a:prstGeom>
        </p:spPr>
      </p:pic>
      <p:sp>
        <p:nvSpPr>
          <p:cNvPr id="5" name="TextBox 4">
            <a:extLst>
              <a:ext uri="{FF2B5EF4-FFF2-40B4-BE49-F238E27FC236}">
                <a16:creationId xmlns:a16="http://schemas.microsoft.com/office/drawing/2014/main" id="{63C3AE4D-404C-5A40-B19A-BB3222357A87}"/>
              </a:ext>
            </a:extLst>
          </p:cNvPr>
          <p:cNvSpPr txBox="1"/>
          <p:nvPr/>
        </p:nvSpPr>
        <p:spPr>
          <a:xfrm>
            <a:off x="7812961" y="2811250"/>
            <a:ext cx="1769423" cy="646331"/>
          </a:xfrm>
          <a:prstGeom prst="rect">
            <a:avLst/>
          </a:prstGeom>
          <a:noFill/>
        </p:spPr>
        <p:txBody>
          <a:bodyPr wrap="square" rtlCol="0">
            <a:spAutoFit/>
          </a:bodyPr>
          <a:lstStyle/>
          <a:p>
            <a:r>
              <a:rPr lang="en-US" sz="3600" dirty="0">
                <a:solidFill>
                  <a:srgbClr val="FFFF00"/>
                </a:solidFill>
              </a:rPr>
              <a:t>New!</a:t>
            </a:r>
          </a:p>
        </p:txBody>
      </p:sp>
    </p:spTree>
    <p:extLst>
      <p:ext uri="{BB962C8B-B14F-4D97-AF65-F5344CB8AC3E}">
        <p14:creationId xmlns:p14="http://schemas.microsoft.com/office/powerpoint/2010/main" val="196301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acceleration</a:t>
            </a:r>
          </a:p>
        </p:txBody>
      </p:sp>
      <p:sp>
        <p:nvSpPr>
          <p:cNvPr id="22" name="Title 1">
            <a:extLst>
              <a:ext uri="{FF2B5EF4-FFF2-40B4-BE49-F238E27FC236}">
                <a16:creationId xmlns:a16="http://schemas.microsoft.com/office/drawing/2014/main" id="{D568AFE7-F705-134E-B62C-36F3E1BB645C}"/>
              </a:ext>
            </a:extLst>
          </p:cNvPr>
          <p:cNvSpPr txBox="1">
            <a:spLocks/>
          </p:cNvSpPr>
          <p:nvPr/>
        </p:nvSpPr>
        <p:spPr>
          <a:xfrm>
            <a:off x="492369" y="570801"/>
            <a:ext cx="8205304"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endParaRPr lang="en-US" sz="1600" b="0" i="1" dirty="0"/>
          </a:p>
        </p:txBody>
      </p:sp>
      <p:pic>
        <p:nvPicPr>
          <p:cNvPr id="13" name="Picture 12">
            <a:extLst>
              <a:ext uri="{FF2B5EF4-FFF2-40B4-BE49-F238E27FC236}">
                <a16:creationId xmlns:a16="http://schemas.microsoft.com/office/drawing/2014/main" id="{339E15BB-B013-CA47-A789-1A8EE5A5128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05188" y="1116296"/>
            <a:ext cx="2236482" cy="1155032"/>
          </a:xfrm>
          <a:prstGeom prst="rect">
            <a:avLst/>
          </a:prstGeom>
        </p:spPr>
      </p:pic>
      <p:pic>
        <p:nvPicPr>
          <p:cNvPr id="14" name="Picture 13">
            <a:extLst>
              <a:ext uri="{FF2B5EF4-FFF2-40B4-BE49-F238E27FC236}">
                <a16:creationId xmlns:a16="http://schemas.microsoft.com/office/drawing/2014/main" id="{75152AD2-7DD8-8F4F-9EFC-372921CD05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7671" y="1136523"/>
            <a:ext cx="1653879" cy="1096987"/>
          </a:xfrm>
          <a:prstGeom prst="rect">
            <a:avLst/>
          </a:prstGeom>
        </p:spPr>
      </p:pic>
      <p:sp>
        <p:nvSpPr>
          <p:cNvPr id="15" name="Rectangle 14">
            <a:extLst>
              <a:ext uri="{FF2B5EF4-FFF2-40B4-BE49-F238E27FC236}">
                <a16:creationId xmlns:a16="http://schemas.microsoft.com/office/drawing/2014/main" id="{72F25F1A-F7A0-C945-821D-B7850A0F0EB6}"/>
              </a:ext>
            </a:extLst>
          </p:cNvPr>
          <p:cNvSpPr/>
          <p:nvPr/>
        </p:nvSpPr>
        <p:spPr>
          <a:xfrm>
            <a:off x="605260" y="2537530"/>
            <a:ext cx="1846980"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CUDA &amp; </a:t>
            </a:r>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CuDNN</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Rectangle 15">
            <a:extLst>
              <a:ext uri="{FF2B5EF4-FFF2-40B4-BE49-F238E27FC236}">
                <a16:creationId xmlns:a16="http://schemas.microsoft.com/office/drawing/2014/main" id="{B992DCE5-61A3-8941-86FB-A28FE1782FCB}"/>
              </a:ext>
            </a:extLst>
          </p:cNvPr>
          <p:cNvSpPr/>
          <p:nvPr/>
        </p:nvSpPr>
        <p:spPr>
          <a:xfrm>
            <a:off x="5896288" y="2537530"/>
            <a:ext cx="2768707"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MKL, MKLML &amp; MKLDNN</a:t>
            </a:r>
          </a:p>
        </p:txBody>
      </p:sp>
      <p:sp>
        <p:nvSpPr>
          <p:cNvPr id="17" name="TextBox 16">
            <a:extLst>
              <a:ext uri="{FF2B5EF4-FFF2-40B4-BE49-F238E27FC236}">
                <a16:creationId xmlns:a16="http://schemas.microsoft.com/office/drawing/2014/main" id="{3275EE07-C7D8-5445-80FC-293C6ED77141}"/>
              </a:ext>
            </a:extLst>
          </p:cNvPr>
          <p:cNvSpPr txBox="1"/>
          <p:nvPr/>
        </p:nvSpPr>
        <p:spPr>
          <a:xfrm>
            <a:off x="548296" y="2945277"/>
            <a:ext cx="2053767" cy="261610"/>
          </a:xfrm>
          <a:prstGeom prst="rect">
            <a:avLst/>
          </a:prstGeom>
          <a:noFill/>
        </p:spPr>
        <p:txBody>
          <a:bodyPr wrap="none" rtlCol="0">
            <a:spAutoFit/>
          </a:bodyPr>
          <a:lstStyle/>
          <a:p>
            <a:r>
              <a:rPr lang="en-US" sz="1100" dirty="0">
                <a:solidFill>
                  <a:schemeClr val="tx1">
                    <a:lumMod val="25000"/>
                    <a:lumOff val="75000"/>
                  </a:schemeClr>
                </a:solidFill>
                <a:latin typeface="Andale Mono" panose="020B0509000000000004" pitchFamily="49" charset="0"/>
              </a:rPr>
              <a:t>pip install mxnet-cu92</a:t>
            </a:r>
          </a:p>
        </p:txBody>
      </p:sp>
      <p:sp>
        <p:nvSpPr>
          <p:cNvPr id="18" name="TextBox 17">
            <a:extLst>
              <a:ext uri="{FF2B5EF4-FFF2-40B4-BE49-F238E27FC236}">
                <a16:creationId xmlns:a16="http://schemas.microsoft.com/office/drawing/2014/main" id="{D171270A-549F-1D4C-B961-60917C6C3346}"/>
              </a:ext>
            </a:extLst>
          </p:cNvPr>
          <p:cNvSpPr txBox="1"/>
          <p:nvPr/>
        </p:nvSpPr>
        <p:spPr>
          <a:xfrm>
            <a:off x="5995328" y="2945277"/>
            <a:ext cx="2393604" cy="261610"/>
          </a:xfrm>
          <a:prstGeom prst="rect">
            <a:avLst/>
          </a:prstGeom>
          <a:noFill/>
        </p:spPr>
        <p:txBody>
          <a:bodyPr wrap="none" rtlCol="0">
            <a:spAutoFit/>
          </a:bodyPr>
          <a:lstStyle/>
          <a:p>
            <a:r>
              <a:rPr lang="en-US" sz="1100" dirty="0">
                <a:solidFill>
                  <a:schemeClr val="tx1">
                    <a:lumMod val="25000"/>
                    <a:lumOff val="75000"/>
                  </a:schemeClr>
                </a:solidFill>
                <a:latin typeface="Andale Mono" panose="020B0509000000000004" pitchFamily="49" charset="0"/>
              </a:rPr>
              <a:t>e.g. pip install </a:t>
            </a:r>
            <a:r>
              <a:rPr lang="en-US" sz="1100" dirty="0" err="1">
                <a:solidFill>
                  <a:schemeClr val="tx1">
                    <a:lumMod val="25000"/>
                    <a:lumOff val="75000"/>
                  </a:schemeClr>
                </a:solidFill>
                <a:latin typeface="Andale Mono" panose="020B0509000000000004" pitchFamily="49" charset="0"/>
              </a:rPr>
              <a:t>mxnet-mkl</a:t>
            </a:r>
            <a:endParaRPr lang="en-US" sz="1100" dirty="0">
              <a:solidFill>
                <a:schemeClr val="tx1">
                  <a:lumMod val="25000"/>
                  <a:lumOff val="75000"/>
                </a:schemeClr>
              </a:solidFill>
              <a:latin typeface="Andale Mono" panose="020B0509000000000004" pitchFamily="49" charset="0"/>
            </a:endParaRPr>
          </a:p>
        </p:txBody>
      </p:sp>
      <p:sp>
        <p:nvSpPr>
          <p:cNvPr id="25" name="Rectangle 24">
            <a:extLst>
              <a:ext uri="{FF2B5EF4-FFF2-40B4-BE49-F238E27FC236}">
                <a16:creationId xmlns:a16="http://schemas.microsoft.com/office/drawing/2014/main" id="{FC10C5DD-1F94-314A-8ADD-53F3CBEFA6EA}"/>
              </a:ext>
            </a:extLst>
          </p:cNvPr>
          <p:cNvSpPr/>
          <p:nvPr/>
        </p:nvSpPr>
        <p:spPr>
          <a:xfrm>
            <a:off x="3503702" y="2537530"/>
            <a:ext cx="1170513" cy="369332"/>
          </a:xfrm>
          <a:prstGeom prst="rect">
            <a:avLst/>
          </a:prstGeom>
        </p:spPr>
        <p:txBody>
          <a:bodyPr wrap="none">
            <a:spAutoFit/>
          </a:bodyPr>
          <a:lstStyle/>
          <a:p>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TensorRT</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TextBox 25">
            <a:extLst>
              <a:ext uri="{FF2B5EF4-FFF2-40B4-BE49-F238E27FC236}">
                <a16:creationId xmlns:a16="http://schemas.microsoft.com/office/drawing/2014/main" id="{5765AA7F-C1C7-2248-8DDE-5A8DEBC82B25}"/>
              </a:ext>
            </a:extLst>
          </p:cNvPr>
          <p:cNvSpPr txBox="1"/>
          <p:nvPr/>
        </p:nvSpPr>
        <p:spPr>
          <a:xfrm>
            <a:off x="2815353" y="2945277"/>
            <a:ext cx="2818400" cy="261610"/>
          </a:xfrm>
          <a:prstGeom prst="rect">
            <a:avLst/>
          </a:prstGeom>
          <a:noFill/>
        </p:spPr>
        <p:txBody>
          <a:bodyPr wrap="none" rtlCol="0">
            <a:spAutoFit/>
          </a:bodyPr>
          <a:lstStyle/>
          <a:p>
            <a:r>
              <a:rPr lang="en-US" sz="1100" dirty="0">
                <a:solidFill>
                  <a:schemeClr val="tx1">
                    <a:lumMod val="25000"/>
                    <a:lumOff val="75000"/>
                  </a:schemeClr>
                </a:solidFill>
                <a:latin typeface="Andale Mono" panose="020B0509000000000004" pitchFamily="49" charset="0"/>
              </a:rPr>
              <a:t>pip install mxnet-tensorrt-cu92</a:t>
            </a:r>
          </a:p>
        </p:txBody>
      </p:sp>
      <p:sp>
        <p:nvSpPr>
          <p:cNvPr id="27" name="Rectangle 26">
            <a:extLst>
              <a:ext uri="{FF2B5EF4-FFF2-40B4-BE49-F238E27FC236}">
                <a16:creationId xmlns:a16="http://schemas.microsoft.com/office/drawing/2014/main" id="{202AE995-B949-4648-A9C5-7C8E52E338C0}"/>
              </a:ext>
            </a:extLst>
          </p:cNvPr>
          <p:cNvSpPr/>
          <p:nvPr/>
        </p:nvSpPr>
        <p:spPr>
          <a:xfrm>
            <a:off x="5213840" y="3681748"/>
            <a:ext cx="1492213" cy="8543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TVM</a:t>
            </a:r>
          </a:p>
        </p:txBody>
      </p:sp>
      <p:sp>
        <p:nvSpPr>
          <p:cNvPr id="28" name="Rectangle 27">
            <a:extLst>
              <a:ext uri="{FF2B5EF4-FFF2-40B4-BE49-F238E27FC236}">
                <a16:creationId xmlns:a16="http://schemas.microsoft.com/office/drawing/2014/main" id="{EFC2F84F-74E0-CE41-BE2C-DC55D4133667}"/>
              </a:ext>
            </a:extLst>
          </p:cNvPr>
          <p:cNvSpPr/>
          <p:nvPr/>
        </p:nvSpPr>
        <p:spPr>
          <a:xfrm>
            <a:off x="2608934" y="3681748"/>
            <a:ext cx="2604907" cy="8543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35443A62-29D4-2A46-BFF4-25C48A24540F}"/>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608934" y="3681748"/>
            <a:ext cx="2463529" cy="854347"/>
          </a:xfrm>
          <a:prstGeom prst="rect">
            <a:avLst/>
          </a:prstGeom>
        </p:spPr>
      </p:pic>
    </p:spTree>
    <p:extLst>
      <p:ext uri="{BB962C8B-B14F-4D97-AF65-F5344CB8AC3E}">
        <p14:creationId xmlns:p14="http://schemas.microsoft.com/office/powerpoint/2010/main" val="34108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25" grpId="0"/>
      <p:bldP spid="26" grpId="0"/>
      <p:bldP spid="27" grpId="0" animBg="1"/>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7D0AF-0B59-7143-AEDF-7952FF75A3BF}"/>
              </a:ext>
            </a:extLst>
          </p:cNvPr>
          <p:cNvSpPr>
            <a:spLocks noGrp="1"/>
          </p:cNvSpPr>
          <p:nvPr>
            <p:ph type="title"/>
          </p:nvPr>
        </p:nvSpPr>
        <p:spPr/>
        <p:txBody>
          <a:bodyPr/>
          <a:lstStyle/>
          <a:p>
            <a:r>
              <a:rPr lang="en-US" dirty="0"/>
              <a:t>Community</a:t>
            </a:r>
            <a:br>
              <a:rPr lang="en-US" dirty="0"/>
            </a:br>
            <a:r>
              <a:rPr lang="en-US" dirty="0"/>
              <a:t>  </a:t>
            </a:r>
          </a:p>
        </p:txBody>
      </p:sp>
    </p:spTree>
    <p:extLst>
      <p:ext uri="{BB962C8B-B14F-4D97-AF65-F5344CB8AC3E}">
        <p14:creationId xmlns:p14="http://schemas.microsoft.com/office/powerpoint/2010/main" val="3249111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Deep Learning?</a:t>
            </a:r>
          </a:p>
        </p:txBody>
      </p:sp>
      <p:sp>
        <p:nvSpPr>
          <p:cNvPr id="11" name="Rectangle 10">
            <a:extLst>
              <a:ext uri="{FF2B5EF4-FFF2-40B4-BE49-F238E27FC236}">
                <a16:creationId xmlns:a16="http://schemas.microsoft.com/office/drawing/2014/main" id="{51417DD1-972F-BB4F-B175-ED50CE6AB873}"/>
              </a:ext>
            </a:extLst>
          </p:cNvPr>
          <p:cNvSpPr/>
          <p:nvPr/>
        </p:nvSpPr>
        <p:spPr>
          <a:xfrm>
            <a:off x="1168645" y="727188"/>
            <a:ext cx="6648447" cy="424540"/>
          </a:xfrm>
          <a:prstGeom prst="rect">
            <a:avLst/>
          </a:prstGeom>
        </p:spPr>
        <p:txBody>
          <a:bodyPr wrap="square">
            <a:spAutoFit/>
          </a:bodyPr>
          <a:lstStyle/>
          <a:p>
            <a:pPr algn="ctr">
              <a:lnSpc>
                <a:spcPct val="150000"/>
              </a:lnSpc>
            </a:pPr>
            <a:r>
              <a:rPr lang="fr-FR" sz="1600" dirty="0" err="1">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Well</a:t>
            </a:r>
            <a:r>
              <a:rPr lang="fr-FR" sz="1600" dirty="0">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fr-FR" sz="1600" dirty="0" err="1">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suited</a:t>
            </a:r>
            <a:r>
              <a:rPr lang="fr-FR" sz="1600" dirty="0">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 for a </a:t>
            </a:r>
            <a:r>
              <a:rPr lang="fr-FR" sz="1600" dirty="0" err="1">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variety</a:t>
            </a:r>
            <a:r>
              <a:rPr lang="fr-FR" sz="1600" dirty="0">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 of </a:t>
            </a:r>
            <a:r>
              <a:rPr lang="fr-FR" sz="1600" dirty="0" err="1">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artificial</a:t>
            </a:r>
            <a:r>
              <a:rPr lang="fr-FR" sz="1600" dirty="0">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 intelligence use-cases</a:t>
            </a:r>
            <a:endParaRPr lang="en-US" sz="1600" dirty="0">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Rectangle 11">
            <a:extLst>
              <a:ext uri="{FF2B5EF4-FFF2-40B4-BE49-F238E27FC236}">
                <a16:creationId xmlns:a16="http://schemas.microsoft.com/office/drawing/2014/main" id="{3B47675D-1454-774F-BD03-7F526B0A20A2}"/>
              </a:ext>
            </a:extLst>
          </p:cNvPr>
          <p:cNvSpPr/>
          <p:nvPr/>
        </p:nvSpPr>
        <p:spPr>
          <a:xfrm>
            <a:off x="270663" y="1385817"/>
            <a:ext cx="2695698" cy="276999"/>
          </a:xfrm>
          <a:prstGeom prst="rect">
            <a:avLst/>
          </a:prstGeom>
        </p:spPr>
        <p:txBody>
          <a:bodyPr wrap="square">
            <a:spAutoFit/>
          </a:bodyPr>
          <a:lstStyle/>
          <a:p>
            <a:pPr algn="ctr"/>
            <a:r>
              <a:rPr lang="fr-FR"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Computer Vision (CV)</a:t>
            </a:r>
          </a:p>
        </p:txBody>
      </p:sp>
      <p:pic>
        <p:nvPicPr>
          <p:cNvPr id="13" name="Picture 12">
            <a:extLst>
              <a:ext uri="{FF2B5EF4-FFF2-40B4-BE49-F238E27FC236}">
                <a16:creationId xmlns:a16="http://schemas.microsoft.com/office/drawing/2014/main" id="{4B3F4B94-679C-BD4A-93E1-AF70F4D4CA0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44825" y="1651607"/>
            <a:ext cx="2177214" cy="1578480"/>
          </a:xfrm>
          <a:prstGeom prst="rect">
            <a:avLst/>
          </a:prstGeom>
        </p:spPr>
      </p:pic>
      <p:pic>
        <p:nvPicPr>
          <p:cNvPr id="15" name="Picture 14">
            <a:extLst>
              <a:ext uri="{FF2B5EF4-FFF2-40B4-BE49-F238E27FC236}">
                <a16:creationId xmlns:a16="http://schemas.microsoft.com/office/drawing/2014/main" id="{016D9041-25E7-DA44-A165-6BDAFA05CD1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22038" y="1651430"/>
            <a:ext cx="3350765" cy="1578657"/>
          </a:xfrm>
          <a:prstGeom prst="rect">
            <a:avLst/>
          </a:prstGeom>
        </p:spPr>
      </p:pic>
      <p:sp>
        <p:nvSpPr>
          <p:cNvPr id="16" name="Rectangle 15">
            <a:extLst>
              <a:ext uri="{FF2B5EF4-FFF2-40B4-BE49-F238E27FC236}">
                <a16:creationId xmlns:a16="http://schemas.microsoft.com/office/drawing/2014/main" id="{9D38C8DC-155F-6645-8027-E4D1251C3C01}"/>
              </a:ext>
            </a:extLst>
          </p:cNvPr>
          <p:cNvSpPr/>
          <p:nvPr/>
        </p:nvSpPr>
        <p:spPr>
          <a:xfrm>
            <a:off x="1490584" y="3333506"/>
            <a:ext cx="4572000" cy="276999"/>
          </a:xfrm>
          <a:prstGeom prst="rect">
            <a:avLst/>
          </a:prstGeom>
        </p:spPr>
        <p:txBody>
          <a:bodyPr>
            <a:spAutoFit/>
          </a:bodyPr>
          <a:lstStyle/>
          <a:p>
            <a:r>
              <a:rPr lang="fr-FR"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Natural </a:t>
            </a:r>
            <a:r>
              <a:rPr lang="fr-FR" sz="12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Language</a:t>
            </a:r>
            <a:r>
              <a:rPr lang="fr-FR"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fr-FR" sz="12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Processing</a:t>
            </a:r>
            <a:r>
              <a:rPr lang="fr-FR"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(NLP)</a:t>
            </a:r>
          </a:p>
        </p:txBody>
      </p:sp>
      <p:sp>
        <p:nvSpPr>
          <p:cNvPr id="17" name="Rectangle 16">
            <a:extLst>
              <a:ext uri="{FF2B5EF4-FFF2-40B4-BE49-F238E27FC236}">
                <a16:creationId xmlns:a16="http://schemas.microsoft.com/office/drawing/2014/main" id="{EF80D1D8-DC49-A242-9A30-5F7EA0237C5F}"/>
              </a:ext>
            </a:extLst>
          </p:cNvPr>
          <p:cNvSpPr/>
          <p:nvPr/>
        </p:nvSpPr>
        <p:spPr>
          <a:xfrm>
            <a:off x="4611420" y="3350791"/>
            <a:ext cx="4572000" cy="276999"/>
          </a:xfrm>
          <a:prstGeom prst="rect">
            <a:avLst/>
          </a:prstGeom>
        </p:spPr>
        <p:txBody>
          <a:bodyPr>
            <a:spAutoFit/>
          </a:bodyPr>
          <a:lstStyle/>
          <a:p>
            <a:r>
              <a:rPr lang="fr-FR" sz="12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Automatic</a:t>
            </a:r>
            <a:r>
              <a:rPr lang="fr-FR"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Speech Recognition (ASR)</a:t>
            </a:r>
          </a:p>
        </p:txBody>
      </p:sp>
      <p:sp>
        <p:nvSpPr>
          <p:cNvPr id="18" name="Rectangle 17">
            <a:extLst>
              <a:ext uri="{FF2B5EF4-FFF2-40B4-BE49-F238E27FC236}">
                <a16:creationId xmlns:a16="http://schemas.microsoft.com/office/drawing/2014/main" id="{59580A21-AE1E-5747-834C-4CB2A98F3583}"/>
              </a:ext>
            </a:extLst>
          </p:cNvPr>
          <p:cNvSpPr/>
          <p:nvPr/>
        </p:nvSpPr>
        <p:spPr>
          <a:xfrm>
            <a:off x="5408032" y="1406638"/>
            <a:ext cx="2978776" cy="276999"/>
          </a:xfrm>
          <a:prstGeom prst="rect">
            <a:avLst/>
          </a:prstGeom>
        </p:spPr>
        <p:txBody>
          <a:bodyPr wrap="square">
            <a:spAutoFit/>
          </a:bodyPr>
          <a:lstStyle/>
          <a:p>
            <a:pPr algn="ctr"/>
            <a:r>
              <a:rPr lang="fr-FR" sz="12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Recommendation</a:t>
            </a:r>
            <a:r>
              <a:rPr lang="fr-FR"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Engine</a:t>
            </a:r>
          </a:p>
        </p:txBody>
      </p:sp>
      <p:sp>
        <p:nvSpPr>
          <p:cNvPr id="19" name="Rectangle 18">
            <a:extLst>
              <a:ext uri="{FF2B5EF4-FFF2-40B4-BE49-F238E27FC236}">
                <a16:creationId xmlns:a16="http://schemas.microsoft.com/office/drawing/2014/main" id="{30D99A85-D7FA-9645-BCC0-C12C57DB5FF4}"/>
              </a:ext>
            </a:extLst>
          </p:cNvPr>
          <p:cNvSpPr/>
          <p:nvPr/>
        </p:nvSpPr>
        <p:spPr>
          <a:xfrm>
            <a:off x="3596880" y="1356975"/>
            <a:ext cx="989373" cy="276999"/>
          </a:xfrm>
          <a:prstGeom prst="rect">
            <a:avLst/>
          </a:prstGeom>
        </p:spPr>
        <p:txBody>
          <a:bodyPr wrap="none">
            <a:spAutoFit/>
          </a:bodyPr>
          <a:lstStyle/>
          <a:p>
            <a:r>
              <a:rPr lang="fr-FR" sz="12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Forecasting</a:t>
            </a: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a:extLst>
              <a:ext uri="{FF2B5EF4-FFF2-40B4-BE49-F238E27FC236}">
                <a16:creationId xmlns:a16="http://schemas.microsoft.com/office/drawing/2014/main" id="{B15A6804-3959-8741-AA51-5F93C43BB45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5615" y="1651606"/>
            <a:ext cx="2769210" cy="1578481"/>
          </a:xfrm>
          <a:prstGeom prst="rect">
            <a:avLst/>
          </a:prstGeom>
        </p:spPr>
      </p:pic>
      <p:pic>
        <p:nvPicPr>
          <p:cNvPr id="6" name="Picture 5">
            <a:extLst>
              <a:ext uri="{FF2B5EF4-FFF2-40B4-BE49-F238E27FC236}">
                <a16:creationId xmlns:a16="http://schemas.microsoft.com/office/drawing/2014/main" id="{09B8B510-FD41-4E4F-876D-A832F9ED30F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39441" y="3624718"/>
            <a:ext cx="3240331" cy="1518781"/>
          </a:xfrm>
          <a:prstGeom prst="rect">
            <a:avLst/>
          </a:prstGeom>
        </p:spPr>
      </p:pic>
      <p:pic>
        <p:nvPicPr>
          <p:cNvPr id="10" name="Picture 9">
            <a:extLst>
              <a:ext uri="{FF2B5EF4-FFF2-40B4-BE49-F238E27FC236}">
                <a16:creationId xmlns:a16="http://schemas.microsoft.com/office/drawing/2014/main" id="{C3D9BC59-AB00-5644-B97D-62D53261AD8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34125" y="3621714"/>
            <a:ext cx="3124019" cy="1521786"/>
          </a:xfrm>
          <a:prstGeom prst="rect">
            <a:avLst/>
          </a:prstGeom>
        </p:spPr>
      </p:pic>
    </p:spTree>
    <p:extLst>
      <p:ext uri="{BB962C8B-B14F-4D97-AF65-F5344CB8AC3E}">
        <p14:creationId xmlns:p14="http://schemas.microsoft.com/office/powerpoint/2010/main" val="4196915356"/>
      </p:ext>
    </p:extLst>
  </p:cSld>
  <p:clrMapOvr>
    <a:masterClrMapping/>
  </p:clrMapOvr>
  <mc:AlternateContent xmlns:mc="http://schemas.openxmlformats.org/markup-compatibility/2006" xmlns:p14="http://schemas.microsoft.com/office/powerpoint/2010/main">
    <mc:Choice Requires="p14">
      <p:transition spd="slow" p14:dur="2000" advTm="68"/>
    </mc:Choice>
    <mc:Fallback xmlns="">
      <p:transition spd="slow" advTm="6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3293672-AFA3-9B4C-9F09-2574659DC638}"/>
              </a:ext>
            </a:extLst>
          </p:cNvPr>
          <p:cNvSpPr/>
          <p:nvPr/>
        </p:nvSpPr>
        <p:spPr>
          <a:xfrm>
            <a:off x="5948312" y="713967"/>
            <a:ext cx="523633" cy="5236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Keeping Up to Date</a:t>
            </a:r>
          </a:p>
        </p:txBody>
      </p:sp>
      <p:sp>
        <p:nvSpPr>
          <p:cNvPr id="4" name="Content Placeholder 3">
            <a:extLst>
              <a:ext uri="{FF2B5EF4-FFF2-40B4-BE49-F238E27FC236}">
                <a16:creationId xmlns:a16="http://schemas.microsoft.com/office/drawing/2014/main" id="{37370179-C6DB-8A4E-B36D-C750F5B55113}"/>
              </a:ext>
            </a:extLst>
          </p:cNvPr>
          <p:cNvSpPr>
            <a:spLocks noGrp="1"/>
          </p:cNvSpPr>
          <p:nvPr>
            <p:ph sz="half" idx="1"/>
          </p:nvPr>
        </p:nvSpPr>
        <p:spPr>
          <a:xfrm>
            <a:off x="337518" y="860817"/>
            <a:ext cx="8204575" cy="3394472"/>
          </a:xfrm>
        </p:spPr>
        <p:txBody>
          <a:bodyPr/>
          <a:lstStyle/>
          <a:p>
            <a:r>
              <a:rPr lang="en-US" dirty="0"/>
              <a:t>Medium: </a:t>
            </a:r>
            <a:r>
              <a:rPr lang="en-US" dirty="0">
                <a:hlinkClick r:id="rId3"/>
              </a:rPr>
              <a:t>https://medium.com/apache-mxnet</a:t>
            </a:r>
            <a:r>
              <a:rPr lang="en-US" dirty="0"/>
              <a:t> </a:t>
            </a:r>
          </a:p>
        </p:txBody>
      </p:sp>
      <p:pic>
        <p:nvPicPr>
          <p:cNvPr id="3" name="Picture 2">
            <a:extLst>
              <a:ext uri="{FF2B5EF4-FFF2-40B4-BE49-F238E27FC236}">
                <a16:creationId xmlns:a16="http://schemas.microsoft.com/office/drawing/2014/main" id="{2F2FB321-D46D-3049-B57A-CFAAFDCFE62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87992" y="1437741"/>
            <a:ext cx="4647041" cy="2817548"/>
          </a:xfrm>
          <a:prstGeom prst="rect">
            <a:avLst/>
          </a:prstGeom>
        </p:spPr>
      </p:pic>
      <p:pic>
        <p:nvPicPr>
          <p:cNvPr id="5" name="Picture 4">
            <a:extLst>
              <a:ext uri="{FF2B5EF4-FFF2-40B4-BE49-F238E27FC236}">
                <a16:creationId xmlns:a16="http://schemas.microsoft.com/office/drawing/2014/main" id="{35B33444-2DFE-1846-A8DF-72804E021AB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48312" y="713968"/>
            <a:ext cx="523633" cy="523633"/>
          </a:xfrm>
          <a:prstGeom prst="rect">
            <a:avLst/>
          </a:prstGeom>
        </p:spPr>
      </p:pic>
    </p:spTree>
    <p:extLst>
      <p:ext uri="{BB962C8B-B14F-4D97-AF65-F5344CB8AC3E}">
        <p14:creationId xmlns:p14="http://schemas.microsoft.com/office/powerpoint/2010/main" val="3958943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Keeping Up to Date: Social</a:t>
            </a:r>
          </a:p>
        </p:txBody>
      </p:sp>
      <p:sp>
        <p:nvSpPr>
          <p:cNvPr id="4" name="Content Placeholder 3">
            <a:extLst>
              <a:ext uri="{FF2B5EF4-FFF2-40B4-BE49-F238E27FC236}">
                <a16:creationId xmlns:a16="http://schemas.microsoft.com/office/drawing/2014/main" id="{37370179-C6DB-8A4E-B36D-C750F5B55113}"/>
              </a:ext>
            </a:extLst>
          </p:cNvPr>
          <p:cNvSpPr>
            <a:spLocks noGrp="1"/>
          </p:cNvSpPr>
          <p:nvPr>
            <p:ph sz="half" idx="1"/>
          </p:nvPr>
        </p:nvSpPr>
        <p:spPr>
          <a:xfrm>
            <a:off x="443605" y="752923"/>
            <a:ext cx="5681445" cy="461509"/>
          </a:xfrm>
        </p:spPr>
        <p:txBody>
          <a:bodyPr>
            <a:normAutofit/>
          </a:bodyPr>
          <a:lstStyle/>
          <a:p>
            <a:r>
              <a:rPr lang="en-US" sz="1600" dirty="0"/>
              <a:t>YouTube: /</a:t>
            </a:r>
            <a:r>
              <a:rPr lang="en-US" sz="1600" dirty="0" err="1"/>
              <a:t>apachemxnet</a:t>
            </a:r>
            <a:endParaRPr lang="en-US" sz="1600" dirty="0"/>
          </a:p>
          <a:p>
            <a:endParaRPr lang="en-US" sz="1600" dirty="0"/>
          </a:p>
        </p:txBody>
      </p:sp>
      <p:pic>
        <p:nvPicPr>
          <p:cNvPr id="5" name="Picture 4">
            <a:extLst>
              <a:ext uri="{FF2B5EF4-FFF2-40B4-BE49-F238E27FC236}">
                <a16:creationId xmlns:a16="http://schemas.microsoft.com/office/drawing/2014/main" id="{05D21761-C75C-104D-97E3-7C173FCA4E0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3266" y="1166491"/>
            <a:ext cx="3200400" cy="1927274"/>
          </a:xfrm>
          <a:prstGeom prst="rect">
            <a:avLst/>
          </a:prstGeom>
        </p:spPr>
      </p:pic>
      <p:pic>
        <p:nvPicPr>
          <p:cNvPr id="6" name="Picture 5">
            <a:extLst>
              <a:ext uri="{FF2B5EF4-FFF2-40B4-BE49-F238E27FC236}">
                <a16:creationId xmlns:a16="http://schemas.microsoft.com/office/drawing/2014/main" id="{9E19B819-63B9-C44A-8484-F628ED2C713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79913" y="1878541"/>
            <a:ext cx="3200400" cy="1972380"/>
          </a:xfrm>
          <a:prstGeom prst="rect">
            <a:avLst/>
          </a:prstGeom>
        </p:spPr>
      </p:pic>
      <p:pic>
        <p:nvPicPr>
          <p:cNvPr id="7" name="Picture 6">
            <a:extLst>
              <a:ext uri="{FF2B5EF4-FFF2-40B4-BE49-F238E27FC236}">
                <a16:creationId xmlns:a16="http://schemas.microsoft.com/office/drawing/2014/main" id="{70E3DC98-F1C7-1B41-B6F2-C70327D27FC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26822" y="2540190"/>
            <a:ext cx="3200400" cy="2022781"/>
          </a:xfrm>
          <a:prstGeom prst="rect">
            <a:avLst/>
          </a:prstGeom>
        </p:spPr>
      </p:pic>
      <p:sp>
        <p:nvSpPr>
          <p:cNvPr id="8" name="Content Placeholder 3">
            <a:extLst>
              <a:ext uri="{FF2B5EF4-FFF2-40B4-BE49-F238E27FC236}">
                <a16:creationId xmlns:a16="http://schemas.microsoft.com/office/drawing/2014/main" id="{5A28FEB3-F342-FE4B-8F6A-69D552FEC887}"/>
              </a:ext>
            </a:extLst>
          </p:cNvPr>
          <p:cNvSpPr txBox="1">
            <a:spLocks/>
          </p:cNvSpPr>
          <p:nvPr/>
        </p:nvSpPr>
        <p:spPr>
          <a:xfrm>
            <a:off x="3683182" y="1463588"/>
            <a:ext cx="5681445" cy="461509"/>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371600" indent="0" algn="l" defTabSz="457200" rtl="0" eaLnBrk="1" latinLnBrk="0" hangingPunct="1">
              <a:spcBef>
                <a:spcPct val="20000"/>
              </a:spcBef>
              <a:buFont typeface="Arial"/>
              <a:buNone/>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1600" dirty="0"/>
              <a:t>Twitter: @</a:t>
            </a:r>
            <a:r>
              <a:rPr lang="en-US" sz="1600" dirty="0" err="1"/>
              <a:t>apachemxnet</a:t>
            </a:r>
            <a:endParaRPr lang="en-US" sz="1600" dirty="0"/>
          </a:p>
        </p:txBody>
      </p:sp>
      <p:sp>
        <p:nvSpPr>
          <p:cNvPr id="10" name="Content Placeholder 3">
            <a:extLst>
              <a:ext uri="{FF2B5EF4-FFF2-40B4-BE49-F238E27FC236}">
                <a16:creationId xmlns:a16="http://schemas.microsoft.com/office/drawing/2014/main" id="{322E3E81-A77B-6E46-BA3D-4EFD443AB6CF}"/>
              </a:ext>
            </a:extLst>
          </p:cNvPr>
          <p:cNvSpPr txBox="1">
            <a:spLocks/>
          </p:cNvSpPr>
          <p:nvPr/>
        </p:nvSpPr>
        <p:spPr>
          <a:xfrm>
            <a:off x="5797125" y="2130128"/>
            <a:ext cx="5681445" cy="461509"/>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371600" indent="0" algn="l" defTabSz="457200" rtl="0" eaLnBrk="1" latinLnBrk="0" hangingPunct="1">
              <a:spcBef>
                <a:spcPct val="20000"/>
              </a:spcBef>
              <a:buFont typeface="Arial"/>
              <a:buNone/>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1600" dirty="0"/>
              <a:t>Reddit: r/</a:t>
            </a:r>
            <a:r>
              <a:rPr lang="en-US" sz="1600" dirty="0" err="1"/>
              <a:t>mxnet</a:t>
            </a:r>
            <a:endParaRPr lang="en-US" sz="1600" dirty="0"/>
          </a:p>
        </p:txBody>
      </p:sp>
      <p:pic>
        <p:nvPicPr>
          <p:cNvPr id="9" name="Picture 8">
            <a:extLst>
              <a:ext uri="{FF2B5EF4-FFF2-40B4-BE49-F238E27FC236}">
                <a16:creationId xmlns:a16="http://schemas.microsoft.com/office/drawing/2014/main" id="{133559E9-0F07-DA4A-BB49-7AF1B930557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39184" y="649639"/>
            <a:ext cx="515640" cy="515640"/>
          </a:xfrm>
          <a:prstGeom prst="rect">
            <a:avLst/>
          </a:prstGeom>
        </p:spPr>
      </p:pic>
      <p:pic>
        <p:nvPicPr>
          <p:cNvPr id="11" name="Picture 10">
            <a:extLst>
              <a:ext uri="{FF2B5EF4-FFF2-40B4-BE49-F238E27FC236}">
                <a16:creationId xmlns:a16="http://schemas.microsoft.com/office/drawing/2014/main" id="{31D47877-CFEB-414F-8DBB-65584E4CE39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125050" y="1363802"/>
            <a:ext cx="598534" cy="514739"/>
          </a:xfrm>
          <a:prstGeom prst="rect">
            <a:avLst/>
          </a:prstGeom>
        </p:spPr>
      </p:pic>
      <p:pic>
        <p:nvPicPr>
          <p:cNvPr id="12" name="Picture 11">
            <a:extLst>
              <a:ext uri="{FF2B5EF4-FFF2-40B4-BE49-F238E27FC236}">
                <a16:creationId xmlns:a16="http://schemas.microsoft.com/office/drawing/2014/main" id="{4676A935-767E-B04D-8122-A498AA5FF16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082186" y="1555372"/>
            <a:ext cx="1149511" cy="1149511"/>
          </a:xfrm>
          <a:prstGeom prst="rect">
            <a:avLst/>
          </a:prstGeom>
        </p:spPr>
      </p:pic>
    </p:spTree>
    <p:extLst>
      <p:ext uri="{BB962C8B-B14F-4D97-AF65-F5344CB8AC3E}">
        <p14:creationId xmlns:p14="http://schemas.microsoft.com/office/powerpoint/2010/main" val="30471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a:t>
            </a:r>
          </a:p>
        </p:txBody>
      </p:sp>
      <p:sp>
        <p:nvSpPr>
          <p:cNvPr id="4" name="Content Placeholder 3">
            <a:extLst>
              <a:ext uri="{FF2B5EF4-FFF2-40B4-BE49-F238E27FC236}">
                <a16:creationId xmlns:a16="http://schemas.microsoft.com/office/drawing/2014/main" id="{37370179-C6DB-8A4E-B36D-C750F5B55113}"/>
              </a:ext>
            </a:extLst>
          </p:cNvPr>
          <p:cNvSpPr>
            <a:spLocks noGrp="1"/>
          </p:cNvSpPr>
          <p:nvPr>
            <p:ph sz="half" idx="1"/>
          </p:nvPr>
        </p:nvSpPr>
        <p:spPr>
          <a:xfrm>
            <a:off x="337518" y="860817"/>
            <a:ext cx="8204575" cy="3394472"/>
          </a:xfrm>
        </p:spPr>
        <p:txBody>
          <a:bodyPr/>
          <a:lstStyle/>
          <a:p>
            <a:r>
              <a:rPr lang="en-US" dirty="0"/>
              <a:t>GitHub: </a:t>
            </a:r>
            <a:r>
              <a:rPr lang="en-US" dirty="0">
                <a:hlinkClick r:id="rId3"/>
              </a:rPr>
              <a:t>https://github.com/apache/incubator-mxnet</a:t>
            </a:r>
            <a:r>
              <a:rPr lang="en-US" dirty="0"/>
              <a:t> </a:t>
            </a:r>
          </a:p>
        </p:txBody>
      </p:sp>
      <p:pic>
        <p:nvPicPr>
          <p:cNvPr id="5" name="Picture 4">
            <a:extLst>
              <a:ext uri="{FF2B5EF4-FFF2-40B4-BE49-F238E27FC236}">
                <a16:creationId xmlns:a16="http://schemas.microsoft.com/office/drawing/2014/main" id="{742C94A5-CE7D-6446-9E32-0C66B06F339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8702" y="1474421"/>
            <a:ext cx="6541477" cy="2931593"/>
          </a:xfrm>
          <a:prstGeom prst="rect">
            <a:avLst/>
          </a:prstGeom>
        </p:spPr>
      </p:pic>
      <p:pic>
        <p:nvPicPr>
          <p:cNvPr id="6" name="Picture 5">
            <a:extLst>
              <a:ext uri="{FF2B5EF4-FFF2-40B4-BE49-F238E27FC236}">
                <a16:creationId xmlns:a16="http://schemas.microsoft.com/office/drawing/2014/main" id="{9069FFA5-6D2A-4545-A005-F55ADC1BD8F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954398" y="660677"/>
            <a:ext cx="755781" cy="724353"/>
          </a:xfrm>
          <a:prstGeom prst="rect">
            <a:avLst/>
          </a:prstGeom>
        </p:spPr>
      </p:pic>
    </p:spTree>
    <p:extLst>
      <p:ext uri="{BB962C8B-B14F-4D97-AF65-F5344CB8AC3E}">
        <p14:creationId xmlns:p14="http://schemas.microsoft.com/office/powerpoint/2010/main" val="439637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a:t>
            </a:r>
          </a:p>
        </p:txBody>
      </p:sp>
      <p:sp>
        <p:nvSpPr>
          <p:cNvPr id="4" name="Content Placeholder 3">
            <a:extLst>
              <a:ext uri="{FF2B5EF4-FFF2-40B4-BE49-F238E27FC236}">
                <a16:creationId xmlns:a16="http://schemas.microsoft.com/office/drawing/2014/main" id="{37370179-C6DB-8A4E-B36D-C750F5B55113}"/>
              </a:ext>
            </a:extLst>
          </p:cNvPr>
          <p:cNvSpPr>
            <a:spLocks noGrp="1"/>
          </p:cNvSpPr>
          <p:nvPr>
            <p:ph sz="half" idx="1"/>
          </p:nvPr>
        </p:nvSpPr>
        <p:spPr>
          <a:xfrm>
            <a:off x="337518" y="860815"/>
            <a:ext cx="8204575" cy="3394472"/>
          </a:xfrm>
        </p:spPr>
        <p:txBody>
          <a:bodyPr/>
          <a:lstStyle/>
          <a:p>
            <a:r>
              <a:rPr lang="en-US" dirty="0"/>
              <a:t>Discuss Forum: </a:t>
            </a:r>
            <a:r>
              <a:rPr lang="en-US" dirty="0">
                <a:hlinkClick r:id="rId2"/>
              </a:rPr>
              <a:t>https://discuss.mxnet.io/</a:t>
            </a:r>
            <a:r>
              <a:rPr lang="en-US" dirty="0"/>
              <a:t> </a:t>
            </a:r>
          </a:p>
          <a:p>
            <a:endParaRPr lang="en-US" dirty="0"/>
          </a:p>
        </p:txBody>
      </p:sp>
      <p:pic>
        <p:nvPicPr>
          <p:cNvPr id="5" name="Picture 4">
            <a:extLst>
              <a:ext uri="{FF2B5EF4-FFF2-40B4-BE49-F238E27FC236}">
                <a16:creationId xmlns:a16="http://schemas.microsoft.com/office/drawing/2014/main" id="{DC9833F5-1D80-1F47-A500-9334D84750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52008" y="713019"/>
            <a:ext cx="812800" cy="571500"/>
          </a:xfrm>
          <a:prstGeom prst="rect">
            <a:avLst/>
          </a:prstGeom>
        </p:spPr>
      </p:pic>
      <p:pic>
        <p:nvPicPr>
          <p:cNvPr id="7" name="Picture 6">
            <a:extLst>
              <a:ext uri="{FF2B5EF4-FFF2-40B4-BE49-F238E27FC236}">
                <a16:creationId xmlns:a16="http://schemas.microsoft.com/office/drawing/2014/main" id="{4F07D636-330C-354D-B90E-17CE02C83BD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78293" y="1541017"/>
            <a:ext cx="6559035" cy="2914408"/>
          </a:xfrm>
          <a:prstGeom prst="rect">
            <a:avLst/>
          </a:prstGeom>
        </p:spPr>
      </p:pic>
    </p:spTree>
    <p:extLst>
      <p:ext uri="{BB962C8B-B14F-4D97-AF65-F5344CB8AC3E}">
        <p14:creationId xmlns:p14="http://schemas.microsoft.com/office/powerpoint/2010/main" val="3895085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08F22-3614-F84C-9496-9C4A90078A98}"/>
              </a:ext>
            </a:extLst>
          </p:cNvPr>
          <p:cNvSpPr>
            <a:spLocks noGrp="1"/>
          </p:cNvSpPr>
          <p:nvPr>
            <p:ph type="title"/>
          </p:nvPr>
        </p:nvSpPr>
        <p:spPr>
          <a:xfrm>
            <a:off x="465302" y="170764"/>
            <a:ext cx="7772400" cy="1021556"/>
          </a:xfrm>
        </p:spPr>
        <p:txBody>
          <a:bodyPr/>
          <a:lstStyle/>
          <a:p>
            <a:r>
              <a:rPr lang="en-US" dirty="0"/>
              <a:t>Go build!</a:t>
            </a:r>
          </a:p>
        </p:txBody>
      </p:sp>
      <p:sp>
        <p:nvSpPr>
          <p:cNvPr id="4" name="Rectangle 3">
            <a:extLst>
              <a:ext uri="{FF2B5EF4-FFF2-40B4-BE49-F238E27FC236}">
                <a16:creationId xmlns:a16="http://schemas.microsoft.com/office/drawing/2014/main" id="{299448C9-1512-8543-B7C9-A1510892063B}"/>
              </a:ext>
            </a:extLst>
          </p:cNvPr>
          <p:cNvSpPr/>
          <p:nvPr/>
        </p:nvSpPr>
        <p:spPr>
          <a:xfrm>
            <a:off x="336789" y="1077070"/>
            <a:ext cx="8570144" cy="2031325"/>
          </a:xfrm>
          <a:prstGeom prst="rect">
            <a:avLst/>
          </a:prstGeom>
        </p:spPr>
        <p:txBody>
          <a:bodyPr wrap="squar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Gluon </a:t>
            </a:r>
            <a:r>
              <a:rPr lang="en-US" dirty="0">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https://</a:t>
            </a:r>
            <a:r>
              <a:rPr lang="en-US" dirty="0" err="1">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gluon.mxnet.io</a:t>
            </a:r>
            <a:r>
              <a:rPr lang="en-US" dirty="0">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a:t>
            </a:r>
          </a:p>
          <a:p>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GluonCV</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dirty="0">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https://gluon-</a:t>
            </a:r>
            <a:r>
              <a:rPr lang="en-US" dirty="0" err="1">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cv.mxnet.io</a:t>
            </a:r>
            <a:r>
              <a:rPr lang="en-US" dirty="0">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a:t>
            </a:r>
          </a:p>
          <a:p>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GluonNLP</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dirty="0">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hlinkClick r:id="rId2"/>
              </a:rPr>
              <a:t>https://gluon-nlp.mxnet.io/</a:t>
            </a:r>
            <a:endParaRPr lang="en-US" dirty="0">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endParaRPr>
          </a:p>
          <a:p>
            <a:endParaRPr lang="en-US" dirty="0">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endParaRPr>
          </a:p>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Deep learning book</a:t>
            </a:r>
            <a:r>
              <a:rPr lang="en-US" dirty="0">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dirty="0">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hlinkClick r:id="rId3"/>
              </a:rPr>
              <a:t>http://www.d2l.ai/</a:t>
            </a:r>
            <a:r>
              <a:rPr lang="en-US" dirty="0">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 </a:t>
            </a:r>
          </a:p>
        </p:txBody>
      </p:sp>
    </p:spTree>
    <p:extLst>
      <p:ext uri="{BB962C8B-B14F-4D97-AF65-F5344CB8AC3E}">
        <p14:creationId xmlns:p14="http://schemas.microsoft.com/office/powerpoint/2010/main" val="3994396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7D0AF-0B59-7143-AEDF-7952FF75A3BF}"/>
              </a:ext>
            </a:extLst>
          </p:cNvPr>
          <p:cNvSpPr>
            <a:spLocks noGrp="1"/>
          </p:cNvSpPr>
          <p:nvPr>
            <p:ph type="title"/>
          </p:nvPr>
        </p:nvSpPr>
        <p:spPr/>
        <p:txBody>
          <a:bodyPr/>
          <a:lstStyle/>
          <a:p>
            <a:r>
              <a:rPr lang="en-US" dirty="0" err="1"/>
              <a:t>MXNet</a:t>
            </a:r>
            <a:r>
              <a:rPr lang="en-US" dirty="0"/>
              <a:t> Overview</a:t>
            </a:r>
          </a:p>
        </p:txBody>
      </p:sp>
    </p:spTree>
    <p:extLst>
      <p:ext uri="{BB962C8B-B14F-4D97-AF65-F5344CB8AC3E}">
        <p14:creationId xmlns:p14="http://schemas.microsoft.com/office/powerpoint/2010/main" val="3707789850"/>
      </p:ext>
    </p:extLst>
  </p:cSld>
  <p:clrMapOvr>
    <a:masterClrMapping/>
  </p:clrMapOvr>
  <mc:AlternateContent xmlns:mc="http://schemas.openxmlformats.org/markup-compatibility/2006" xmlns:p14="http://schemas.microsoft.com/office/powerpoint/2010/main">
    <mc:Choice Requires="p14">
      <p:transition spd="slow" p14:dur="2000" advTm="125"/>
    </mc:Choice>
    <mc:Fallback xmlns="">
      <p:transition spd="slow" advTm="12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err="1"/>
              <a:t>MXNet</a:t>
            </a:r>
            <a:endParaRPr lang="en-US" dirty="0"/>
          </a:p>
        </p:txBody>
      </p:sp>
      <p:sp>
        <p:nvSpPr>
          <p:cNvPr id="5" name="Content Placeholder 4">
            <a:extLst>
              <a:ext uri="{FF2B5EF4-FFF2-40B4-BE49-F238E27FC236}">
                <a16:creationId xmlns:a16="http://schemas.microsoft.com/office/drawing/2014/main" id="{3A756295-C3C7-414C-A8B5-8B089614C9E2}"/>
              </a:ext>
            </a:extLst>
          </p:cNvPr>
          <p:cNvSpPr>
            <a:spLocks noGrp="1"/>
          </p:cNvSpPr>
          <p:nvPr>
            <p:ph idx="1"/>
          </p:nvPr>
        </p:nvSpPr>
        <p:spPr/>
        <p:txBody>
          <a:bodyPr/>
          <a:lstStyle/>
          <a:p>
            <a:r>
              <a:rPr lang="en-US" dirty="0"/>
              <a:t>Deep Learning Framework</a:t>
            </a:r>
          </a:p>
          <a:p>
            <a:endParaRPr lang="en-US" dirty="0"/>
          </a:p>
        </p:txBody>
      </p:sp>
      <p:pic>
        <p:nvPicPr>
          <p:cNvPr id="4" name="Picture 3">
            <a:extLst>
              <a:ext uri="{FF2B5EF4-FFF2-40B4-BE49-F238E27FC236}">
                <a16:creationId xmlns:a16="http://schemas.microsoft.com/office/drawing/2014/main" id="{EC1625B0-A62D-9941-AAEF-83E82387B013}"/>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a14:imgEffect>
                      <a14:artisticPhotocopy/>
                    </a14:imgEffect>
                  </a14:imgLayer>
                </a14:imgProps>
              </a:ext>
            </a:extLst>
          </a:blip>
          <a:srcRect b="20482"/>
          <a:stretch/>
        </p:blipFill>
        <p:spPr>
          <a:xfrm>
            <a:off x="5857712" y="1834634"/>
            <a:ext cx="1401590" cy="1114520"/>
          </a:xfrm>
          <a:prstGeom prst="rect">
            <a:avLst/>
          </a:prstGeom>
        </p:spPr>
      </p:pic>
      <p:pic>
        <p:nvPicPr>
          <p:cNvPr id="6" name="Picture 5">
            <a:extLst>
              <a:ext uri="{FF2B5EF4-FFF2-40B4-BE49-F238E27FC236}">
                <a16:creationId xmlns:a16="http://schemas.microsoft.com/office/drawing/2014/main" id="{B2DA5850-240F-864E-8D68-38DACB4C145C}"/>
              </a:ext>
            </a:extLst>
          </p:cNvPr>
          <p:cNvPicPr>
            <a:picLocks noChangeAspect="1"/>
          </p:cNvPicPr>
          <p:nvPr/>
        </p:nvPicPr>
        <p:blipFill rotWithShape="1">
          <a:blip r:embed="rId4">
            <a:duotone>
              <a:schemeClr val="bg2">
                <a:shade val="45000"/>
                <a:satMod val="135000"/>
              </a:schemeClr>
              <a:prstClr val="white"/>
            </a:duotone>
            <a:extLst>
              <a:ext uri="{BEBA8EAE-BF5A-486C-A8C5-ECC9F3942E4B}">
                <a14:imgProps xmlns:a14="http://schemas.microsoft.com/office/drawing/2010/main">
                  <a14:imgLayer>
                    <a14:imgEffect>
                      <a14:artisticPhotocopy/>
                    </a14:imgEffect>
                  </a14:imgLayer>
                </a14:imgProps>
              </a:ext>
            </a:extLst>
          </a:blip>
          <a:srcRect b="16540"/>
          <a:stretch/>
        </p:blipFill>
        <p:spPr>
          <a:xfrm>
            <a:off x="4691138" y="1924611"/>
            <a:ext cx="1098629" cy="916913"/>
          </a:xfrm>
          <a:prstGeom prst="rect">
            <a:avLst/>
          </a:prstGeom>
        </p:spPr>
      </p:pic>
      <p:pic>
        <p:nvPicPr>
          <p:cNvPr id="7" name="Picture 6">
            <a:extLst>
              <a:ext uri="{FF2B5EF4-FFF2-40B4-BE49-F238E27FC236}">
                <a16:creationId xmlns:a16="http://schemas.microsoft.com/office/drawing/2014/main" id="{75A38530-FE3A-2C44-8490-72F009A0BE5D}"/>
              </a:ext>
            </a:extLst>
          </p:cNvPr>
          <p:cNvPicPr>
            <a:picLocks noChangeAspect="1"/>
          </p:cNvPicPr>
          <p:nvPr/>
        </p:nvPicPr>
        <p:blipFill rotWithShape="1">
          <a:blip r:embed="rId5">
            <a:duotone>
              <a:schemeClr val="bg2">
                <a:shade val="45000"/>
                <a:satMod val="135000"/>
              </a:schemeClr>
              <a:prstClr val="white"/>
            </a:duotone>
            <a:extLst>
              <a:ext uri="{BEBA8EAE-BF5A-486C-A8C5-ECC9F3942E4B}">
                <a14:imgProps xmlns:a14="http://schemas.microsoft.com/office/drawing/2010/main">
                  <a14:imgLayer>
                    <a14:imgEffect>
                      <a14:artisticPhotocopy/>
                    </a14:imgEffect>
                  </a14:imgLayer>
                </a14:imgProps>
              </a:ext>
            </a:extLst>
          </a:blip>
          <a:srcRect b="13313"/>
          <a:stretch/>
        </p:blipFill>
        <p:spPr>
          <a:xfrm>
            <a:off x="768194" y="1950438"/>
            <a:ext cx="1014584" cy="879511"/>
          </a:xfrm>
          <a:prstGeom prst="rect">
            <a:avLst/>
          </a:prstGeom>
        </p:spPr>
      </p:pic>
      <p:pic>
        <p:nvPicPr>
          <p:cNvPr id="8" name="Picture 7">
            <a:extLst>
              <a:ext uri="{FF2B5EF4-FFF2-40B4-BE49-F238E27FC236}">
                <a16:creationId xmlns:a16="http://schemas.microsoft.com/office/drawing/2014/main" id="{BCFC24DF-4B12-DB4E-A420-74D4319CF74F}"/>
              </a:ext>
            </a:extLst>
          </p:cNvPr>
          <p:cNvPicPr>
            <a:picLocks noChangeAspect="1"/>
          </p:cNvPicPr>
          <p:nvPr/>
        </p:nvPicPr>
        <p:blipFill rotWithShape="1">
          <a:blip r:embed="rId6">
            <a:duotone>
              <a:schemeClr val="bg2">
                <a:shade val="45000"/>
                <a:satMod val="135000"/>
              </a:schemeClr>
              <a:prstClr val="white"/>
            </a:duotone>
            <a:extLst>
              <a:ext uri="{BEBA8EAE-BF5A-486C-A8C5-ECC9F3942E4B}">
                <a14:imgProps xmlns:a14="http://schemas.microsoft.com/office/drawing/2010/main">
                  <a14:imgLayer>
                    <a14:imgEffect>
                      <a14:artisticPhotocopy/>
                    </a14:imgEffect>
                  </a14:imgLayer>
                </a14:imgProps>
              </a:ext>
            </a:extLst>
          </a:blip>
          <a:srcRect b="13879"/>
          <a:stretch/>
        </p:blipFill>
        <p:spPr>
          <a:xfrm>
            <a:off x="2056311" y="1975198"/>
            <a:ext cx="957742" cy="824817"/>
          </a:xfrm>
          <a:prstGeom prst="rect">
            <a:avLst/>
          </a:prstGeom>
        </p:spPr>
      </p:pic>
      <p:pic>
        <p:nvPicPr>
          <p:cNvPr id="9" name="Picture 8">
            <a:extLst>
              <a:ext uri="{FF2B5EF4-FFF2-40B4-BE49-F238E27FC236}">
                <a16:creationId xmlns:a16="http://schemas.microsoft.com/office/drawing/2014/main" id="{E45C9DD0-BF42-244D-B512-C48DCB0E7E03}"/>
              </a:ext>
            </a:extLst>
          </p:cNvPr>
          <p:cNvPicPr>
            <a:picLocks noChangeAspect="1"/>
          </p:cNvPicPr>
          <p:nvPr/>
        </p:nvPicPr>
        <p:blipFill rotWithShape="1">
          <a:blip r:embed="rId7">
            <a:duotone>
              <a:schemeClr val="bg2">
                <a:shade val="45000"/>
                <a:satMod val="135000"/>
              </a:schemeClr>
              <a:prstClr val="white"/>
            </a:duotone>
            <a:extLst>
              <a:ext uri="{BEBA8EAE-BF5A-486C-A8C5-ECC9F3942E4B}">
                <a14:imgProps xmlns:a14="http://schemas.microsoft.com/office/drawing/2010/main">
                  <a14:imgLayer>
                    <a14:imgEffect>
                      <a14:artisticPhotocopy/>
                    </a14:imgEffect>
                  </a14:imgLayer>
                </a14:imgProps>
              </a:ext>
            </a:extLst>
          </a:blip>
          <a:srcRect b="18206"/>
          <a:stretch/>
        </p:blipFill>
        <p:spPr>
          <a:xfrm>
            <a:off x="7168535" y="1887390"/>
            <a:ext cx="1223114" cy="1000434"/>
          </a:xfrm>
          <a:prstGeom prst="rect">
            <a:avLst/>
          </a:prstGeom>
        </p:spPr>
      </p:pic>
      <p:pic>
        <p:nvPicPr>
          <p:cNvPr id="10" name="Picture 9">
            <a:extLst>
              <a:ext uri="{FF2B5EF4-FFF2-40B4-BE49-F238E27FC236}">
                <a16:creationId xmlns:a16="http://schemas.microsoft.com/office/drawing/2014/main" id="{AB26EE5E-D3ED-354F-9DDC-242B7F95D5FC}"/>
              </a:ext>
            </a:extLst>
          </p:cNvPr>
          <p:cNvPicPr>
            <a:picLocks noChangeAspect="1"/>
          </p:cNvPicPr>
          <p:nvPr/>
        </p:nvPicPr>
        <p:blipFill rotWithShape="1">
          <a:blip r:embed="rId8">
            <a:duotone>
              <a:schemeClr val="bg2">
                <a:shade val="45000"/>
                <a:satMod val="135000"/>
              </a:schemeClr>
              <a:prstClr val="white"/>
            </a:duotone>
            <a:extLst>
              <a:ext uri="{BEBA8EAE-BF5A-486C-A8C5-ECC9F3942E4B}">
                <a14:imgProps xmlns:a14="http://schemas.microsoft.com/office/drawing/2010/main">
                  <a14:imgLayer>
                    <a14:imgEffect>
                      <a14:artisticPhotocopy/>
                    </a14:imgEffect>
                  </a14:imgLayer>
                </a14:imgProps>
              </a:ext>
            </a:extLst>
          </a:blip>
          <a:srcRect b="23506"/>
          <a:stretch/>
        </p:blipFill>
        <p:spPr>
          <a:xfrm>
            <a:off x="3272264" y="1843838"/>
            <a:ext cx="1304267" cy="997686"/>
          </a:xfrm>
          <a:prstGeom prst="rect">
            <a:avLst/>
          </a:prstGeom>
        </p:spPr>
      </p:pic>
      <p:sp>
        <p:nvSpPr>
          <p:cNvPr id="11" name="TextBox 10">
            <a:extLst>
              <a:ext uri="{FF2B5EF4-FFF2-40B4-BE49-F238E27FC236}">
                <a16:creationId xmlns:a16="http://schemas.microsoft.com/office/drawing/2014/main" id="{4140C1B3-7A36-3E47-A3F4-97AE18C8F3C0}"/>
              </a:ext>
            </a:extLst>
          </p:cNvPr>
          <p:cNvSpPr txBox="1"/>
          <p:nvPr/>
        </p:nvSpPr>
        <p:spPr>
          <a:xfrm>
            <a:off x="775449" y="3125419"/>
            <a:ext cx="862737" cy="307777"/>
          </a:xfrm>
          <a:prstGeom prst="rect">
            <a:avLst/>
          </a:prstGeom>
          <a:noFill/>
        </p:spPr>
        <p:txBody>
          <a:bodyPr wrap="none" rtlCol="0">
            <a:spAutoFit/>
          </a:bodyPr>
          <a:lstStyle/>
          <a:p>
            <a:r>
              <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Scalable</a:t>
            </a:r>
          </a:p>
        </p:txBody>
      </p:sp>
      <p:sp>
        <p:nvSpPr>
          <p:cNvPr id="12" name="TextBox 11">
            <a:extLst>
              <a:ext uri="{FF2B5EF4-FFF2-40B4-BE49-F238E27FC236}">
                <a16:creationId xmlns:a16="http://schemas.microsoft.com/office/drawing/2014/main" id="{A13C83A4-6297-424C-8B57-41026971E337}"/>
              </a:ext>
            </a:extLst>
          </p:cNvPr>
          <p:cNvSpPr txBox="1"/>
          <p:nvPr/>
        </p:nvSpPr>
        <p:spPr>
          <a:xfrm>
            <a:off x="1882191" y="3125418"/>
            <a:ext cx="1165704" cy="307777"/>
          </a:xfrm>
          <a:prstGeom prst="rect">
            <a:avLst/>
          </a:prstGeom>
          <a:noFill/>
        </p:spPr>
        <p:txBody>
          <a:bodyPr wrap="none" rtlCol="0">
            <a:spAutoFit/>
          </a:bodyPr>
          <a:lstStyle/>
          <a:p>
            <a:r>
              <a:rPr lang="en-US" sz="1400" dirty="0" err="1">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Debuggable</a:t>
            </a:r>
            <a:endPar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5D8CB836-C495-524B-9940-8431C609F403}"/>
              </a:ext>
            </a:extLst>
          </p:cNvPr>
          <p:cNvSpPr txBox="1"/>
          <p:nvPr/>
        </p:nvSpPr>
        <p:spPr>
          <a:xfrm>
            <a:off x="4733294" y="2983076"/>
            <a:ext cx="1037463" cy="523220"/>
          </a:xfrm>
          <a:prstGeom prst="rect">
            <a:avLst/>
          </a:prstGeom>
          <a:noFill/>
        </p:spPr>
        <p:txBody>
          <a:bodyPr wrap="none" rtlCol="0">
            <a:spAutoFit/>
          </a:bodyPr>
          <a:lstStyle/>
          <a:p>
            <a:pPr algn="ctr"/>
            <a:r>
              <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Optimized</a:t>
            </a:r>
          </a:p>
          <a:p>
            <a:pPr algn="ctr"/>
            <a:r>
              <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libraries</a:t>
            </a:r>
          </a:p>
        </p:txBody>
      </p:sp>
      <p:sp>
        <p:nvSpPr>
          <p:cNvPr id="14" name="TextBox 13">
            <a:extLst>
              <a:ext uri="{FF2B5EF4-FFF2-40B4-BE49-F238E27FC236}">
                <a16:creationId xmlns:a16="http://schemas.microsoft.com/office/drawing/2014/main" id="{009864B6-C110-9540-82B3-F958FACA179E}"/>
              </a:ext>
            </a:extLst>
          </p:cNvPr>
          <p:cNvSpPr txBox="1"/>
          <p:nvPr/>
        </p:nvSpPr>
        <p:spPr>
          <a:xfrm>
            <a:off x="3527119" y="3125419"/>
            <a:ext cx="809837" cy="307777"/>
          </a:xfrm>
          <a:prstGeom prst="rect">
            <a:avLst/>
          </a:prstGeom>
          <a:noFill/>
        </p:spPr>
        <p:txBody>
          <a:bodyPr wrap="none" rtlCol="0">
            <a:spAutoFit/>
          </a:bodyPr>
          <a:lstStyle/>
          <a:p>
            <a:r>
              <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Flexible</a:t>
            </a:r>
          </a:p>
        </p:txBody>
      </p:sp>
      <p:sp>
        <p:nvSpPr>
          <p:cNvPr id="15" name="TextBox 14">
            <a:extLst>
              <a:ext uri="{FF2B5EF4-FFF2-40B4-BE49-F238E27FC236}">
                <a16:creationId xmlns:a16="http://schemas.microsoft.com/office/drawing/2014/main" id="{0EF02085-4865-5E4E-B94E-CE332FFC28A2}"/>
              </a:ext>
            </a:extLst>
          </p:cNvPr>
          <p:cNvSpPr txBox="1"/>
          <p:nvPr/>
        </p:nvSpPr>
        <p:spPr>
          <a:xfrm>
            <a:off x="6044792" y="2994651"/>
            <a:ext cx="1056700" cy="523220"/>
          </a:xfrm>
          <a:prstGeom prst="rect">
            <a:avLst/>
          </a:prstGeom>
          <a:noFill/>
        </p:spPr>
        <p:txBody>
          <a:bodyPr wrap="none" rtlCol="0">
            <a:spAutoFit/>
          </a:bodyPr>
          <a:lstStyle/>
          <a:p>
            <a:pPr algn="ctr"/>
            <a:r>
              <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8 frontend</a:t>
            </a:r>
          </a:p>
          <a:p>
            <a:pPr algn="ctr"/>
            <a:r>
              <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languages</a:t>
            </a:r>
          </a:p>
        </p:txBody>
      </p:sp>
      <p:sp>
        <p:nvSpPr>
          <p:cNvPr id="16" name="TextBox 15">
            <a:extLst>
              <a:ext uri="{FF2B5EF4-FFF2-40B4-BE49-F238E27FC236}">
                <a16:creationId xmlns:a16="http://schemas.microsoft.com/office/drawing/2014/main" id="{E4FE6A00-CAE7-2B48-940F-46D41094D058}"/>
              </a:ext>
            </a:extLst>
          </p:cNvPr>
          <p:cNvSpPr txBox="1"/>
          <p:nvPr/>
        </p:nvSpPr>
        <p:spPr>
          <a:xfrm>
            <a:off x="7345497" y="3133150"/>
            <a:ext cx="878767" cy="307777"/>
          </a:xfrm>
          <a:prstGeom prst="rect">
            <a:avLst/>
          </a:prstGeom>
          <a:noFill/>
        </p:spPr>
        <p:txBody>
          <a:bodyPr wrap="none" rtlCol="0">
            <a:spAutoFit/>
          </a:bodyPr>
          <a:lstStyle/>
          <a:p>
            <a:r>
              <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Portable</a:t>
            </a:r>
          </a:p>
        </p:txBody>
      </p:sp>
    </p:spTree>
    <p:extLst>
      <p:ext uri="{BB962C8B-B14F-4D97-AF65-F5344CB8AC3E}">
        <p14:creationId xmlns:p14="http://schemas.microsoft.com/office/powerpoint/2010/main" val="1311785120"/>
      </p:ext>
    </p:extLst>
  </p:cSld>
  <p:clrMapOvr>
    <a:masterClrMapping/>
  </p:clrMapOvr>
  <mc:AlternateContent xmlns:mc="http://schemas.openxmlformats.org/markup-compatibility/2006" xmlns:p14="http://schemas.microsoft.com/office/powerpoint/2010/main">
    <mc:Choice Requires="p14">
      <p:transition spd="slow" p14:dur="2000" advTm="58"/>
    </mc:Choice>
    <mc:Fallback xmlns="">
      <p:transition spd="slow" advTm="5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6C160D3-0DDD-234C-B487-C6073153727E}"/>
              </a:ext>
            </a:extLst>
          </p:cNvPr>
          <p:cNvPicPr>
            <a:picLocks noChangeAspect="1"/>
          </p:cNvPicPr>
          <p:nvPr/>
        </p:nvPicPr>
        <p:blipFill>
          <a:blip r:embed="rId3"/>
          <a:stretch>
            <a:fillRect/>
          </a:stretch>
        </p:blipFill>
        <p:spPr>
          <a:xfrm>
            <a:off x="-82193" y="507830"/>
            <a:ext cx="9226193" cy="4635669"/>
          </a:xfrm>
          <a:prstGeom prst="rect">
            <a:avLst/>
          </a:prstGeom>
        </p:spPr>
      </p:pic>
      <p:sp>
        <p:nvSpPr>
          <p:cNvPr id="20" name="Rectangle 19">
            <a:extLst>
              <a:ext uri="{FF2B5EF4-FFF2-40B4-BE49-F238E27FC236}">
                <a16:creationId xmlns:a16="http://schemas.microsoft.com/office/drawing/2014/main" id="{844F1FDF-25C8-E941-A203-F9981D1A637B}"/>
              </a:ext>
            </a:extLst>
          </p:cNvPr>
          <p:cNvSpPr/>
          <p:nvPr/>
        </p:nvSpPr>
        <p:spPr>
          <a:xfrm>
            <a:off x="-1" y="4396"/>
            <a:ext cx="9144001" cy="507831"/>
          </a:xfrm>
          <a:prstGeom prst="rect">
            <a:avLst/>
          </a:prstGeom>
          <a:solidFill>
            <a:schemeClr val="bg1"/>
          </a:solidFill>
        </p:spPr>
        <p:txBody>
          <a:bodyPr wrap="square">
            <a:spAutoFit/>
          </a:bodyPr>
          <a:lstStyle/>
          <a:p>
            <a:pPr algn="ctr"/>
            <a:r>
              <a:rPr lang="en-US" sz="2700" b="1" dirty="0" err="1">
                <a:latin typeface="Amazon Ember" panose="020B0603020204020204" pitchFamily="34" charset="0"/>
                <a:ea typeface="Amazon Ember" panose="020B0603020204020204" pitchFamily="34" charset="0"/>
                <a:cs typeface="Amazon Ember" panose="020B0603020204020204" pitchFamily="34" charset="0"/>
              </a:rPr>
              <a:t>MXNet</a:t>
            </a:r>
            <a:r>
              <a:rPr lang="en-US" sz="2700" b="1" dirty="0">
                <a:latin typeface="Amazon Ember" panose="020B0603020204020204" pitchFamily="34" charset="0"/>
                <a:ea typeface="Amazon Ember" panose="020B0603020204020204" pitchFamily="34" charset="0"/>
                <a:cs typeface="Amazon Ember" panose="020B0603020204020204" pitchFamily="34" charset="0"/>
              </a:rPr>
              <a:t> Customer Momentum</a:t>
            </a:r>
            <a:endParaRPr lang="en-US" sz="27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619638194"/>
      </p:ext>
    </p:extLst>
  </p:cSld>
  <p:clrMapOvr>
    <a:masterClrMapping/>
  </p:clrMapOvr>
  <mc:AlternateContent xmlns:mc="http://schemas.openxmlformats.org/markup-compatibility/2006" xmlns:p14="http://schemas.microsoft.com/office/powerpoint/2010/main">
    <mc:Choice Requires="p14">
      <p:transition spd="slow" p14:dur="2000" advTm="58"/>
    </mc:Choice>
    <mc:Fallback xmlns="">
      <p:transition spd="slow" advTm="5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7D0AF-0B59-7143-AEDF-7952FF75A3BF}"/>
              </a:ext>
            </a:extLst>
          </p:cNvPr>
          <p:cNvSpPr>
            <a:spLocks noGrp="1"/>
          </p:cNvSpPr>
          <p:nvPr>
            <p:ph type="title"/>
          </p:nvPr>
        </p:nvSpPr>
        <p:spPr/>
        <p:txBody>
          <a:bodyPr/>
          <a:lstStyle/>
          <a:p>
            <a:r>
              <a:rPr lang="en-US" dirty="0" err="1"/>
              <a:t>MXNet</a:t>
            </a:r>
            <a:r>
              <a:rPr lang="en-US" dirty="0"/>
              <a:t> Quick History</a:t>
            </a:r>
          </a:p>
        </p:txBody>
      </p:sp>
    </p:spTree>
    <p:extLst>
      <p:ext uri="{BB962C8B-B14F-4D97-AF65-F5344CB8AC3E}">
        <p14:creationId xmlns:p14="http://schemas.microsoft.com/office/powerpoint/2010/main" val="696281966"/>
      </p:ext>
    </p:extLst>
  </p:cSld>
  <p:clrMapOvr>
    <a:masterClrMapping/>
  </p:clrMapOvr>
  <mc:AlternateContent xmlns:mc="http://schemas.openxmlformats.org/markup-compatibility/2006" xmlns:p14="http://schemas.microsoft.com/office/powerpoint/2010/main">
    <mc:Choice Requires="p14">
      <p:transition spd="slow" p14:dur="2000" advTm="152"/>
    </mc:Choice>
    <mc:Fallback xmlns="">
      <p:transition spd="slow" advTm="15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MXNet</a:t>
            </a:r>
            <a:r>
              <a:rPr lang="en-US" dirty="0"/>
              <a:t> originated from DMLC</a:t>
            </a:r>
            <a:br>
              <a:rPr lang="en-US" dirty="0"/>
            </a:br>
            <a:endParaRPr lang="en-US" dirty="0"/>
          </a:p>
        </p:txBody>
      </p:sp>
      <p:sp>
        <p:nvSpPr>
          <p:cNvPr id="17" name="Rectangle 16">
            <a:extLst>
              <a:ext uri="{FF2B5EF4-FFF2-40B4-BE49-F238E27FC236}">
                <a16:creationId xmlns:a16="http://schemas.microsoft.com/office/drawing/2014/main" id="{0774229F-D82E-7E42-A1BB-027966743CB3}"/>
              </a:ext>
            </a:extLst>
          </p:cNvPr>
          <p:cNvSpPr/>
          <p:nvPr/>
        </p:nvSpPr>
        <p:spPr>
          <a:xfrm>
            <a:off x="0" y="1026723"/>
            <a:ext cx="9144000" cy="1024932"/>
          </a:xfrm>
          <a:prstGeom prst="rect">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A2E3"/>
              </a:solidFill>
            </a:endParaRPr>
          </a:p>
        </p:txBody>
      </p:sp>
      <p:sp>
        <p:nvSpPr>
          <p:cNvPr id="18" name="Rectangle 17">
            <a:extLst>
              <a:ext uri="{FF2B5EF4-FFF2-40B4-BE49-F238E27FC236}">
                <a16:creationId xmlns:a16="http://schemas.microsoft.com/office/drawing/2014/main" id="{0393AE44-2F3C-4B40-90A2-5FB72BDFB30C}"/>
              </a:ext>
            </a:extLst>
          </p:cNvPr>
          <p:cNvSpPr/>
          <p:nvPr/>
        </p:nvSpPr>
        <p:spPr>
          <a:xfrm>
            <a:off x="2336837" y="2523665"/>
            <a:ext cx="5420916" cy="400110"/>
          </a:xfrm>
          <a:prstGeom prst="rect">
            <a:avLst/>
          </a:prstGeom>
        </p:spPr>
        <p:txBody>
          <a:bodyPr wrap="square">
            <a:spAutoFit/>
          </a:bodyPr>
          <a:lstStyle/>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istributed </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achine </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earning </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ommunity</a:t>
            </a:r>
            <a:endParaRPr lang="en-US" sz="2000" b="0" i="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 name="Picture 18">
            <a:extLst>
              <a:ext uri="{FF2B5EF4-FFF2-40B4-BE49-F238E27FC236}">
                <a16:creationId xmlns:a16="http://schemas.microsoft.com/office/drawing/2014/main" id="{6BC51F7D-260F-D54E-8D56-5DDB7BA38B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39620" y="2357037"/>
            <a:ext cx="696734" cy="696734"/>
          </a:xfrm>
          <a:prstGeom prst="rect">
            <a:avLst/>
          </a:prstGeom>
        </p:spPr>
      </p:pic>
      <p:pic>
        <p:nvPicPr>
          <p:cNvPr id="20" name="Picture 19">
            <a:extLst>
              <a:ext uri="{FF2B5EF4-FFF2-40B4-BE49-F238E27FC236}">
                <a16:creationId xmlns:a16="http://schemas.microsoft.com/office/drawing/2014/main" id="{C9278942-FCFB-D547-B1B1-EB2E4567D66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8037" y="1354137"/>
            <a:ext cx="1586226" cy="388936"/>
          </a:xfrm>
          <a:prstGeom prst="rect">
            <a:avLst/>
          </a:prstGeom>
        </p:spPr>
      </p:pic>
      <p:pic>
        <p:nvPicPr>
          <p:cNvPr id="21" name="Picture 20">
            <a:extLst>
              <a:ext uri="{FF2B5EF4-FFF2-40B4-BE49-F238E27FC236}">
                <a16:creationId xmlns:a16="http://schemas.microsoft.com/office/drawing/2014/main" id="{DCAD6131-6B87-5140-846C-64B795B45F9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87571" y="1251020"/>
            <a:ext cx="1366576" cy="599016"/>
          </a:xfrm>
          <a:prstGeom prst="rect">
            <a:avLst/>
          </a:prstGeom>
        </p:spPr>
      </p:pic>
      <p:pic>
        <p:nvPicPr>
          <p:cNvPr id="22" name="Picture 21">
            <a:extLst>
              <a:ext uri="{FF2B5EF4-FFF2-40B4-BE49-F238E27FC236}">
                <a16:creationId xmlns:a16="http://schemas.microsoft.com/office/drawing/2014/main" id="{A65396D4-B5CF-E34E-BA06-B3D77F39BC4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35184" y="1386120"/>
            <a:ext cx="934263" cy="318108"/>
          </a:xfrm>
          <a:prstGeom prst="rect">
            <a:avLst/>
          </a:prstGeom>
        </p:spPr>
      </p:pic>
      <p:pic>
        <p:nvPicPr>
          <p:cNvPr id="23" name="Picture 22">
            <a:extLst>
              <a:ext uri="{FF2B5EF4-FFF2-40B4-BE49-F238E27FC236}">
                <a16:creationId xmlns:a16="http://schemas.microsoft.com/office/drawing/2014/main" id="{AFAA8540-2F55-EB41-953C-2267BA4B0C8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49627" y="1384197"/>
            <a:ext cx="599001" cy="309983"/>
          </a:xfrm>
          <a:prstGeom prst="rect">
            <a:avLst/>
          </a:prstGeom>
        </p:spPr>
      </p:pic>
      <p:pic>
        <p:nvPicPr>
          <p:cNvPr id="24" name="Picture 23">
            <a:extLst>
              <a:ext uri="{FF2B5EF4-FFF2-40B4-BE49-F238E27FC236}">
                <a16:creationId xmlns:a16="http://schemas.microsoft.com/office/drawing/2014/main" id="{436DF23A-9443-7A41-8BA1-3254EEC2F72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559716" y="1393613"/>
            <a:ext cx="1615264" cy="331022"/>
          </a:xfrm>
          <a:prstGeom prst="rect">
            <a:avLst/>
          </a:prstGeom>
        </p:spPr>
      </p:pic>
      <p:sp>
        <p:nvSpPr>
          <p:cNvPr id="25" name="TextBox 24">
            <a:extLst>
              <a:ext uri="{FF2B5EF4-FFF2-40B4-BE49-F238E27FC236}">
                <a16:creationId xmlns:a16="http://schemas.microsoft.com/office/drawing/2014/main" id="{29DE3B83-CDD9-7A4E-B73E-1BAC11DF1FF7}"/>
              </a:ext>
            </a:extLst>
          </p:cNvPr>
          <p:cNvSpPr txBox="1"/>
          <p:nvPr/>
        </p:nvSpPr>
        <p:spPr>
          <a:xfrm>
            <a:off x="7328304" y="1414341"/>
            <a:ext cx="1265090" cy="276999"/>
          </a:xfrm>
          <a:prstGeom prst="rect">
            <a:avLst/>
          </a:prstGeom>
          <a:noFill/>
        </p:spPr>
        <p:txBody>
          <a:bodyPr wrap="none" rtlCol="0">
            <a:spAutoFit/>
          </a:bodyPr>
          <a:lstStyle/>
          <a:p>
            <a:r>
              <a:rPr lang="en-US" sz="1200" i="1" dirty="0">
                <a:latin typeface="Amazon Ember" panose="020B0603020204020204" pitchFamily="34" charset="0"/>
                <a:ea typeface="Amazon Ember" panose="020B0603020204020204" pitchFamily="34" charset="0"/>
                <a:cs typeface="Amazon Ember" panose="020B0603020204020204" pitchFamily="34" charset="0"/>
              </a:rPr>
              <a:t>&amp; many more…</a:t>
            </a:r>
          </a:p>
        </p:txBody>
      </p:sp>
      <p:sp>
        <p:nvSpPr>
          <p:cNvPr id="26" name="Rectangle 25">
            <a:extLst>
              <a:ext uri="{FF2B5EF4-FFF2-40B4-BE49-F238E27FC236}">
                <a16:creationId xmlns:a16="http://schemas.microsoft.com/office/drawing/2014/main" id="{3C3AD4FE-EEFE-0A4B-8D44-7F474EE214C5}"/>
              </a:ext>
            </a:extLst>
          </p:cNvPr>
          <p:cNvSpPr/>
          <p:nvPr/>
        </p:nvSpPr>
        <p:spPr>
          <a:xfrm>
            <a:off x="0" y="3401198"/>
            <a:ext cx="9144000" cy="1024932"/>
          </a:xfrm>
          <a:prstGeom prst="rect">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A2E3"/>
              </a:solidFill>
            </a:endParaRPr>
          </a:p>
        </p:txBody>
      </p:sp>
      <p:sp>
        <p:nvSpPr>
          <p:cNvPr id="27" name="TextBox 26">
            <a:extLst>
              <a:ext uri="{FF2B5EF4-FFF2-40B4-BE49-F238E27FC236}">
                <a16:creationId xmlns:a16="http://schemas.microsoft.com/office/drawing/2014/main" id="{B9DC9497-AF2C-EB47-A76D-2D525EC528D1}"/>
              </a:ext>
            </a:extLst>
          </p:cNvPr>
          <p:cNvSpPr txBox="1"/>
          <p:nvPr/>
        </p:nvSpPr>
        <p:spPr>
          <a:xfrm>
            <a:off x="2322243" y="3614041"/>
            <a:ext cx="1172116" cy="369332"/>
          </a:xfrm>
          <a:prstGeom prst="rect">
            <a:avLst/>
          </a:prstGeom>
          <a:noFill/>
        </p:spPr>
        <p:txBody>
          <a:bodyPr wrap="none" rtlCol="0">
            <a:spAutoFit/>
          </a:bodyPr>
          <a:lstStyle/>
          <a:p>
            <a:r>
              <a:rPr lang="en-US" b="1" i="1" dirty="0" err="1">
                <a:solidFill>
                  <a:srgbClr val="00A2E3"/>
                </a:solidFill>
              </a:rPr>
              <a:t>XGBoost</a:t>
            </a:r>
            <a:endParaRPr lang="en-US" b="1" i="1" dirty="0">
              <a:solidFill>
                <a:srgbClr val="00A2E3"/>
              </a:solidFill>
            </a:endParaRPr>
          </a:p>
        </p:txBody>
      </p:sp>
      <p:sp>
        <p:nvSpPr>
          <p:cNvPr id="28" name="TextBox 27">
            <a:extLst>
              <a:ext uri="{FF2B5EF4-FFF2-40B4-BE49-F238E27FC236}">
                <a16:creationId xmlns:a16="http://schemas.microsoft.com/office/drawing/2014/main" id="{13617A6D-EEED-C040-A15A-ABB7BEE9586B}"/>
              </a:ext>
            </a:extLst>
          </p:cNvPr>
          <p:cNvSpPr txBox="1"/>
          <p:nvPr/>
        </p:nvSpPr>
        <p:spPr>
          <a:xfrm>
            <a:off x="5873420" y="3614041"/>
            <a:ext cx="864339" cy="369332"/>
          </a:xfrm>
          <a:prstGeom prst="rect">
            <a:avLst/>
          </a:prstGeom>
          <a:noFill/>
        </p:spPr>
        <p:txBody>
          <a:bodyPr wrap="none" rtlCol="0">
            <a:spAutoFit/>
          </a:bodyPr>
          <a:lstStyle/>
          <a:p>
            <a:r>
              <a:rPr lang="en-US" b="1" i="1" dirty="0" err="1">
                <a:solidFill>
                  <a:srgbClr val="00A2E3"/>
                </a:solidFill>
              </a:rPr>
              <a:t>MinPy</a:t>
            </a:r>
            <a:endParaRPr lang="en-US" b="1" i="1" dirty="0">
              <a:solidFill>
                <a:srgbClr val="00A2E3"/>
              </a:solidFill>
            </a:endParaRPr>
          </a:p>
        </p:txBody>
      </p:sp>
      <p:sp>
        <p:nvSpPr>
          <p:cNvPr id="29" name="TextBox 28">
            <a:extLst>
              <a:ext uri="{FF2B5EF4-FFF2-40B4-BE49-F238E27FC236}">
                <a16:creationId xmlns:a16="http://schemas.microsoft.com/office/drawing/2014/main" id="{9697C680-56B1-A94C-A32A-367DFE918748}"/>
              </a:ext>
            </a:extLst>
          </p:cNvPr>
          <p:cNvSpPr txBox="1"/>
          <p:nvPr/>
        </p:nvSpPr>
        <p:spPr>
          <a:xfrm>
            <a:off x="4293047" y="3798707"/>
            <a:ext cx="902811" cy="369332"/>
          </a:xfrm>
          <a:prstGeom prst="rect">
            <a:avLst/>
          </a:prstGeom>
          <a:noFill/>
        </p:spPr>
        <p:txBody>
          <a:bodyPr wrap="none" rtlCol="0">
            <a:spAutoFit/>
          </a:bodyPr>
          <a:lstStyle/>
          <a:p>
            <a:r>
              <a:rPr lang="en-US" b="1" i="1" dirty="0">
                <a:solidFill>
                  <a:srgbClr val="00A2E3"/>
                </a:solidFill>
              </a:rPr>
              <a:t>MXNet</a:t>
            </a:r>
          </a:p>
        </p:txBody>
      </p:sp>
      <p:sp>
        <p:nvSpPr>
          <p:cNvPr id="30" name="Triangle 29">
            <a:extLst>
              <a:ext uri="{FF2B5EF4-FFF2-40B4-BE49-F238E27FC236}">
                <a16:creationId xmlns:a16="http://schemas.microsoft.com/office/drawing/2014/main" id="{5D9DCE99-991F-EA42-BAED-E94B23FEB302}"/>
              </a:ext>
            </a:extLst>
          </p:cNvPr>
          <p:cNvSpPr/>
          <p:nvPr/>
        </p:nvSpPr>
        <p:spPr>
          <a:xfrm rot="10800000">
            <a:off x="4433561" y="1863320"/>
            <a:ext cx="641171" cy="484632"/>
          </a:xfrm>
          <a:prstGeom prst="triangl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1" name="Triangle 30">
            <a:extLst>
              <a:ext uri="{FF2B5EF4-FFF2-40B4-BE49-F238E27FC236}">
                <a16:creationId xmlns:a16="http://schemas.microsoft.com/office/drawing/2014/main" id="{6490F65B-DD75-E848-BDA2-424F72057970}"/>
              </a:ext>
            </a:extLst>
          </p:cNvPr>
          <p:cNvSpPr/>
          <p:nvPr/>
        </p:nvSpPr>
        <p:spPr>
          <a:xfrm rot="10800000">
            <a:off x="4433561" y="3199579"/>
            <a:ext cx="641171" cy="484632"/>
          </a:xfrm>
          <a:prstGeom prst="triangl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6830747"/>
      </p:ext>
    </p:extLst>
  </p:cSld>
  <p:clrMapOvr>
    <a:masterClrMapping/>
  </p:clrMapOvr>
  <mc:AlternateContent xmlns:mc="http://schemas.openxmlformats.org/markup-compatibility/2006" xmlns:p14="http://schemas.microsoft.com/office/powerpoint/2010/main">
    <mc:Choice Requires="p14">
      <p:transition spd="slow" p14:dur="2000" advTm="46715"/>
    </mc:Choice>
    <mc:Fallback xmlns="">
      <p:transition spd="slow" advTm="4671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Original Paper in 2015</a:t>
            </a:r>
          </a:p>
        </p:txBody>
      </p:sp>
      <p:pic>
        <p:nvPicPr>
          <p:cNvPr id="17" name="Content Placeholder 16">
            <a:extLst>
              <a:ext uri="{FF2B5EF4-FFF2-40B4-BE49-F238E27FC236}">
                <a16:creationId xmlns:a16="http://schemas.microsoft.com/office/drawing/2014/main" id="{FFE0C903-8204-074F-9CDA-CDA70987245D}"/>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144713" y="1198560"/>
            <a:ext cx="4597400" cy="3060700"/>
          </a:xfrm>
          <a:prstGeom prst="rect">
            <a:avLst/>
          </a:prstGeom>
        </p:spPr>
      </p:pic>
      <p:sp>
        <p:nvSpPr>
          <p:cNvPr id="3" name="Rectangle 2">
            <a:extLst>
              <a:ext uri="{FF2B5EF4-FFF2-40B4-BE49-F238E27FC236}">
                <a16:creationId xmlns:a16="http://schemas.microsoft.com/office/drawing/2014/main" id="{6A2916C9-E2FB-DC42-83D8-0B7D3705C25E}"/>
              </a:ext>
            </a:extLst>
          </p:cNvPr>
          <p:cNvSpPr/>
          <p:nvPr/>
        </p:nvSpPr>
        <p:spPr>
          <a:xfrm>
            <a:off x="2645052" y="4316412"/>
            <a:ext cx="3796745" cy="369332"/>
          </a:xfrm>
          <a:prstGeom prst="rect">
            <a:avLst/>
          </a:prstGeom>
        </p:spPr>
        <p:txBody>
          <a:bodyPr wrap="none">
            <a:spAutoFit/>
          </a:bodyPr>
          <a:lstStyle/>
          <a:p>
            <a:r>
              <a:rPr lang="en-US" dirty="0">
                <a:hlinkClick r:id="rId4"/>
              </a:rPr>
              <a:t>https://arxiv.org/pdf/1512.01274.pdf</a:t>
            </a:r>
            <a:endParaRPr lang="en-US" dirty="0"/>
          </a:p>
        </p:txBody>
      </p:sp>
    </p:spTree>
    <p:extLst>
      <p:ext uri="{BB962C8B-B14F-4D97-AF65-F5344CB8AC3E}">
        <p14:creationId xmlns:p14="http://schemas.microsoft.com/office/powerpoint/2010/main" val="1382757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Events</a:t>
            </a:r>
          </a:p>
        </p:txBody>
      </p:sp>
      <p:pic>
        <p:nvPicPr>
          <p:cNvPr id="7" name="Picture 6">
            <a:extLst>
              <a:ext uri="{FF2B5EF4-FFF2-40B4-BE49-F238E27FC236}">
                <a16:creationId xmlns:a16="http://schemas.microsoft.com/office/drawing/2014/main" id="{8D03F143-E51D-4F41-982E-DA647B6EEB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06317" y="2702683"/>
            <a:ext cx="1062764" cy="1309923"/>
          </a:xfrm>
          <a:prstGeom prst="rect">
            <a:avLst/>
          </a:prstGeom>
        </p:spPr>
      </p:pic>
      <p:pic>
        <p:nvPicPr>
          <p:cNvPr id="8" name="Picture 7">
            <a:extLst>
              <a:ext uri="{FF2B5EF4-FFF2-40B4-BE49-F238E27FC236}">
                <a16:creationId xmlns:a16="http://schemas.microsoft.com/office/drawing/2014/main" id="{76449C02-DACB-4745-ADD0-3C70D385CE9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61800" y="1481651"/>
            <a:ext cx="1751797" cy="638105"/>
          </a:xfrm>
          <a:prstGeom prst="rect">
            <a:avLst/>
          </a:prstGeom>
        </p:spPr>
      </p:pic>
      <p:sp>
        <p:nvSpPr>
          <p:cNvPr id="9" name="Rectangle 8">
            <a:extLst>
              <a:ext uri="{FF2B5EF4-FFF2-40B4-BE49-F238E27FC236}">
                <a16:creationId xmlns:a16="http://schemas.microsoft.com/office/drawing/2014/main" id="{0557CEC6-005A-684E-9D29-87AEC637615E}"/>
              </a:ext>
            </a:extLst>
          </p:cNvPr>
          <p:cNvSpPr/>
          <p:nvPr/>
        </p:nvSpPr>
        <p:spPr>
          <a:xfrm>
            <a:off x="4372276" y="1233654"/>
            <a:ext cx="3691288" cy="923330"/>
          </a:xfrm>
          <a:prstGeom prst="rect">
            <a:avLst/>
          </a:prstGeom>
        </p:spPr>
        <p:txBody>
          <a:bodyPr wrap="squar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Amazon’s deep-learning framework of choice</a:t>
            </a:r>
          </a:p>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since November 2016.</a:t>
            </a:r>
          </a:p>
        </p:txBody>
      </p:sp>
      <p:sp>
        <p:nvSpPr>
          <p:cNvPr id="10" name="Rectangle 9">
            <a:extLst>
              <a:ext uri="{FF2B5EF4-FFF2-40B4-BE49-F238E27FC236}">
                <a16:creationId xmlns:a16="http://schemas.microsoft.com/office/drawing/2014/main" id="{48DD8D54-620A-6E40-B066-3ECFC0FFBAD2}"/>
              </a:ext>
            </a:extLst>
          </p:cNvPr>
          <p:cNvSpPr/>
          <p:nvPr/>
        </p:nvSpPr>
        <p:spPr>
          <a:xfrm>
            <a:off x="4372276" y="2933689"/>
            <a:ext cx="3691288" cy="923330"/>
          </a:xfrm>
          <a:prstGeom prst="rect">
            <a:avLst/>
          </a:prstGeom>
        </p:spPr>
        <p:txBody>
          <a:bodyPr wrap="squar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Accepted into</a:t>
            </a:r>
          </a:p>
          <a:p>
            <a:r>
              <a:rPr lang="en-US" u="sng"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Apache Incubator</a:t>
            </a:r>
          </a:p>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 January 2017.</a:t>
            </a:r>
          </a:p>
        </p:txBody>
      </p:sp>
    </p:spTree>
    <p:extLst>
      <p:ext uri="{BB962C8B-B14F-4D97-AF65-F5344CB8AC3E}">
        <p14:creationId xmlns:p14="http://schemas.microsoft.com/office/powerpoint/2010/main" val="2419778945"/>
      </p:ext>
    </p:extLst>
  </p:cSld>
  <p:clrMapOvr>
    <a:masterClrMapping/>
  </p:clrMapOvr>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DeckTemplate_AWS</Template>
  <TotalTime>29375</TotalTime>
  <Words>1794</Words>
  <Application>Microsoft Macintosh PowerPoint</Application>
  <PresentationFormat>On-screen Show (16:9)</PresentationFormat>
  <Paragraphs>221</Paragraphs>
  <Slides>24</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Amazon Ember</vt:lpstr>
      <vt:lpstr>Amazon Ember Light</vt:lpstr>
      <vt:lpstr>Amazon Ember Regular</vt:lpstr>
      <vt:lpstr>Andale Mono</vt:lpstr>
      <vt:lpstr>Arial</vt:lpstr>
      <vt:lpstr>Calibri</vt:lpstr>
      <vt:lpstr>Lucida Console</vt:lpstr>
      <vt:lpstr>DeckTemplate-AWS</vt:lpstr>
      <vt:lpstr>PowerPoint Presentation</vt:lpstr>
      <vt:lpstr>Why Deep Learning?</vt:lpstr>
      <vt:lpstr>MXNet Overview</vt:lpstr>
      <vt:lpstr>Why MXNet</vt:lpstr>
      <vt:lpstr>PowerPoint Presentation</vt:lpstr>
      <vt:lpstr>MXNet Quick History</vt:lpstr>
      <vt:lpstr>MXNet originated from DMLC </vt:lpstr>
      <vt:lpstr>Original Paper in 2015</vt:lpstr>
      <vt:lpstr>Major Events</vt:lpstr>
      <vt:lpstr>MXNet Ecosystem </vt:lpstr>
      <vt:lpstr>Multi-language Support</vt:lpstr>
      <vt:lpstr>Ecosystem</vt:lpstr>
      <vt:lpstr>Ecosystem - Imperative API</vt:lpstr>
      <vt:lpstr>Imperative versus Symbolic</vt:lpstr>
      <vt:lpstr>Hybrid programming</vt:lpstr>
      <vt:lpstr>Asynchronous Engine</vt:lpstr>
      <vt:lpstr>Distributed Training</vt:lpstr>
      <vt:lpstr>Deep Learning acceleration</vt:lpstr>
      <vt:lpstr>Community   </vt:lpstr>
      <vt:lpstr>Keeping Up to Date</vt:lpstr>
      <vt:lpstr>Keeping Up to Date: Social</vt:lpstr>
      <vt:lpstr>Community</vt:lpstr>
      <vt:lpstr>Community</vt:lpstr>
      <vt:lpstr>Go build!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369</cp:revision>
  <cp:lastPrinted>2018-12-07T17:02:32Z</cp:lastPrinted>
  <dcterms:created xsi:type="dcterms:W3CDTF">2016-06-17T18:22:10Z</dcterms:created>
  <dcterms:modified xsi:type="dcterms:W3CDTF">2019-10-24T18:08:04Z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